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2"/>
  </p:sldMasterIdLst>
  <p:notesMasterIdLst>
    <p:notesMasterId r:id="rId19"/>
  </p:notesMasterIdLst>
  <p:handoutMasterIdLst>
    <p:handoutMasterId r:id="rId20"/>
  </p:handoutMasterIdLst>
  <p:sldIdLst>
    <p:sldId id="277" r:id="rId3"/>
    <p:sldId id="294" r:id="rId4"/>
    <p:sldId id="290" r:id="rId5"/>
    <p:sldId id="292" r:id="rId6"/>
    <p:sldId id="293" r:id="rId7"/>
    <p:sldId id="306" r:id="rId8"/>
    <p:sldId id="296" r:id="rId9"/>
    <p:sldId id="297" r:id="rId10"/>
    <p:sldId id="298" r:id="rId11"/>
    <p:sldId id="303" r:id="rId12"/>
    <p:sldId id="304" r:id="rId13"/>
    <p:sldId id="299" r:id="rId14"/>
    <p:sldId id="302" r:id="rId15"/>
    <p:sldId id="295" r:id="rId16"/>
    <p:sldId id="300" r:id="rId17"/>
    <p:sldId id="305"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616" userDrawn="1">
          <p15:clr>
            <a:srgbClr val="A4A3A4"/>
          </p15:clr>
        </p15:guide>
        <p15:guide id="3" pos="7680" userDrawn="1">
          <p15:clr>
            <a:srgbClr val="A4A3A4"/>
          </p15:clr>
        </p15:guide>
        <p15:guide id="4" pos="10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FF0C2"/>
    <a:srgbClr val="FFCC99"/>
    <a:srgbClr val="92A2CE"/>
    <a:srgbClr val="2D3A63"/>
    <a:srgbClr val="2A7F62"/>
    <a:srgbClr val="008A23"/>
    <a:srgbClr val="6F6D7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4" autoAdjust="0"/>
  </p:normalViewPr>
  <p:slideViewPr>
    <p:cSldViewPr snapToGrid="0">
      <p:cViewPr varScale="1">
        <p:scale>
          <a:sx n="115" d="100"/>
          <a:sy n="115" d="100"/>
        </p:scale>
        <p:origin x="432" y="108"/>
      </p:cViewPr>
      <p:guideLst>
        <p:guide orient="horz" pos="1616"/>
        <p:guide pos="7680"/>
        <p:guide pos="1073"/>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2" d="100"/>
          <a:sy n="82" d="100"/>
        </p:scale>
        <p:origin x="22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F8296-C24A-435F-9036-780F188FADB6}" type="datetimeFigureOut">
              <a:rPr lang="de-CH" smtClean="0"/>
              <a:t>22.03.2022</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DE0985-FFBC-4317-A9E1-35FB8E4C0578}" type="slidenum">
              <a:rPr lang="de-CH" smtClean="0"/>
              <a:t>‹N°›</a:t>
            </a:fld>
            <a:endParaRPr lang="de-CH"/>
          </a:p>
        </p:txBody>
      </p:sp>
    </p:spTree>
    <p:extLst>
      <p:ext uri="{BB962C8B-B14F-4D97-AF65-F5344CB8AC3E}">
        <p14:creationId xmlns:p14="http://schemas.microsoft.com/office/powerpoint/2010/main" val="407258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F9602-1C60-4C46-AB0B-BC2935219FDA}" type="datetimeFigureOut">
              <a:rPr lang="de-CH" smtClean="0"/>
              <a:t>22.03.2022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CEC92-00CC-4458-BC5C-31C113B7DBE6}" type="slidenum">
              <a:rPr lang="de-CH" smtClean="0"/>
              <a:t>‹N°›</a:t>
            </a:fld>
            <a:endParaRPr lang="de-CH"/>
          </a:p>
        </p:txBody>
      </p:sp>
    </p:spTree>
    <p:extLst>
      <p:ext uri="{BB962C8B-B14F-4D97-AF65-F5344CB8AC3E}">
        <p14:creationId xmlns:p14="http://schemas.microsoft.com/office/powerpoint/2010/main" val="361677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19CEC92-00CC-4458-BC5C-31C113B7DBE6}" type="slidenum">
              <a:rPr lang="de-CH" smtClean="0"/>
              <a:t>1</a:t>
            </a:fld>
            <a:endParaRPr lang="de-CH"/>
          </a:p>
        </p:txBody>
      </p:sp>
    </p:spTree>
    <p:extLst>
      <p:ext uri="{BB962C8B-B14F-4D97-AF65-F5344CB8AC3E}">
        <p14:creationId xmlns:p14="http://schemas.microsoft.com/office/powerpoint/2010/main" val="1090502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373737"/>
                </a:solidFill>
              </a:defRPr>
            </a:lvl1pPr>
          </a:lstStyle>
          <a:p>
            <a:fld id="{EA1EA096-0471-4A5C-A296-789EA7ECDBC6}" type="slidenum">
              <a:rPr lang="de-CH" smtClean="0"/>
              <a:pPr/>
              <a:t>‹N°›</a:t>
            </a:fld>
            <a:endParaRPr lang="de-CH"/>
          </a:p>
        </p:txBody>
      </p:sp>
      <p:sp>
        <p:nvSpPr>
          <p:cNvPr id="14" name="Bildplatzhalter 13"/>
          <p:cNvSpPr>
            <a:spLocks noGrp="1"/>
          </p:cNvSpPr>
          <p:nvPr>
            <p:ph type="pic" sz="quarter" idx="13"/>
          </p:nvPr>
        </p:nvSpPr>
        <p:spPr>
          <a:xfrm>
            <a:off x="1520328" y="2585776"/>
            <a:ext cx="10671675" cy="3744001"/>
          </a:xfrm>
        </p:spPr>
        <p:txBody>
          <a:bodyPr tIns="0" rIns="0" bIns="0"/>
          <a:lstStyle>
            <a:lvl1pPr>
              <a:defRPr>
                <a:solidFill>
                  <a:srgbClr val="373737"/>
                </a:solidFill>
              </a:defRPr>
            </a:lvl1pPr>
          </a:lstStyle>
          <a:p>
            <a:r>
              <a:rPr lang="de-DE" smtClean="0"/>
              <a:t>Bild durch Klicken auf Symbol hinzufügen</a:t>
            </a:r>
            <a:endParaRPr lang="de-CH" dirty="0"/>
          </a:p>
        </p:txBody>
      </p:sp>
      <p:sp>
        <p:nvSpPr>
          <p:cNvPr id="20"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val="0"/>
              </a:ext>
            </a:extLst>
          </a:blip>
          <a:srcRect r="55026" b="431"/>
          <a:stretch/>
        </p:blipFill>
        <p:spPr>
          <a:xfrm>
            <a:off x="1151700" y="371115"/>
            <a:ext cx="2048745" cy="504890"/>
          </a:xfrm>
          <a:prstGeom prst="rect">
            <a:avLst/>
          </a:prstGeom>
        </p:spPr>
      </p:pic>
      <p:sp>
        <p:nvSpPr>
          <p:cNvPr id="15" name="Titel 14"/>
          <p:cNvSpPr>
            <a:spLocks noGrp="1"/>
          </p:cNvSpPr>
          <p:nvPr>
            <p:ph type="title"/>
          </p:nvPr>
        </p:nvSpPr>
        <p:spPr>
          <a:xfrm>
            <a:off x="1520328" y="1221581"/>
            <a:ext cx="10106009" cy="1135276"/>
          </a:xfrm>
          <a:prstGeom prst="rect">
            <a:avLst/>
          </a:prstGeom>
        </p:spPr>
        <p:txBody>
          <a:bodyPr lIns="0" rIns="0" anchor="ctr"/>
          <a:lstStyle>
            <a:lvl1pPr>
              <a:defRPr sz="30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8400" t="-372"/>
          <a:stretch/>
        </p:blipFill>
        <p:spPr>
          <a:xfrm>
            <a:off x="3751750" y="369079"/>
            <a:ext cx="2350558" cy="508962"/>
          </a:xfrm>
          <a:prstGeom prst="rect">
            <a:avLst/>
          </a:prstGeom>
        </p:spPr>
      </p:pic>
      <p:cxnSp>
        <p:nvCxnSpPr>
          <p:cNvPr id="4" name="Gerader Verbinder 3"/>
          <p:cNvCxnSpPr/>
          <p:nvPr userDrawn="1"/>
        </p:nvCxnSpPr>
        <p:spPr>
          <a:xfrm>
            <a:off x="-77118" y="1196720"/>
            <a:ext cx="12349908" cy="0"/>
          </a:xfrm>
          <a:prstGeom prst="line">
            <a:avLst/>
          </a:prstGeom>
          <a:ln w="25400">
            <a:solidFill>
              <a:srgbClr val="92A2CE"/>
            </a:solidFill>
          </a:ln>
          <a:effectLst>
            <a:outerShdw blurRad="50800" dist="38100" dir="1800000" algn="ctr" rotWithShape="0">
              <a:srgbClr val="92A2CE">
                <a:alpha val="7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045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69"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Programm">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679" y="1761077"/>
            <a:ext cx="10162521" cy="4403055"/>
          </a:xfrm>
        </p:spPr>
        <p:txBody>
          <a:bodyPr lIns="0" tIns="0" rIns="0" bIns="0">
            <a:noAutofit/>
          </a:bodyPr>
          <a:lstStyle>
            <a:lvl1pPr>
              <a:lnSpc>
                <a:spcPct val="114000"/>
              </a:lnSpc>
              <a:spcBef>
                <a:spcPts val="0"/>
              </a:spcBef>
              <a:defRPr b="0">
                <a:solidFill>
                  <a:srgbClr val="373737"/>
                </a:solidFill>
              </a:defRPr>
            </a:lvl1pPr>
            <a:lvl2pPr>
              <a:lnSpc>
                <a:spcPct val="150000"/>
              </a:lnSpc>
              <a:defRPr>
                <a:solidFill>
                  <a:srgbClr val="373737"/>
                </a:solidFill>
              </a:defRPr>
            </a:lvl2pPr>
            <a:lvl3pPr>
              <a:lnSpc>
                <a:spcPct val="150000"/>
              </a:lnSpc>
              <a:defRPr>
                <a:solidFill>
                  <a:srgbClr val="373737"/>
                </a:solidFill>
              </a:defRPr>
            </a:lvl3pPr>
          </a:lstStyle>
          <a:p>
            <a:pPr lvl="0"/>
            <a:r>
              <a:rPr lang="de-DE" noProof="0" smtClean="0"/>
              <a:t>Formatvorlagen des Textmasters bearbeiten</a:t>
            </a:r>
          </a:p>
        </p:txBody>
      </p:sp>
      <p:sp>
        <p:nvSpPr>
          <p:cNvPr id="8"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24491191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843" y="1761077"/>
            <a:ext cx="10171357" cy="4403055"/>
          </a:xfrm>
        </p:spPr>
        <p:txBody>
          <a:bodyPr lIns="0" tIns="0" rIns="0" bIns="0">
            <a:noAutofit/>
          </a:bodyPr>
          <a:lstStyle>
            <a:lvl1pPr>
              <a:lnSpc>
                <a:spcPct val="114000"/>
              </a:lnSpc>
              <a:spcBef>
                <a:spcPts val="0"/>
              </a:spcBef>
              <a:defRPr b="0">
                <a:solidFill>
                  <a:srgbClr val="373737"/>
                </a:solidFill>
              </a:defRPr>
            </a:lvl1pPr>
            <a:lvl2pPr marL="685800" indent="-228600">
              <a:lnSpc>
                <a:spcPct val="114000"/>
              </a:lnSpc>
              <a:spcBef>
                <a:spcPts val="0"/>
              </a:spcBef>
              <a:buFont typeface="Symbol" panose="05050102010706020507" pitchFamily="18" charset="2"/>
              <a:buChar char="-"/>
              <a:defRPr>
                <a:solidFill>
                  <a:srgbClr val="373737"/>
                </a:solidFill>
              </a:defRPr>
            </a:lvl2pPr>
            <a:lvl3pPr>
              <a:lnSpc>
                <a:spcPct val="110000"/>
              </a:lnSpc>
              <a:defRPr>
                <a:solidFill>
                  <a:srgbClr val="373737"/>
                </a:solidFill>
              </a:defRPr>
            </a:lvl3pPr>
          </a:lstStyle>
          <a:p>
            <a:pPr lvl="0"/>
            <a:r>
              <a:rPr lang="de-DE" noProof="0" smtClean="0"/>
              <a:t>Formatvorlagen des Textmasters bearbeiten</a:t>
            </a:r>
          </a:p>
          <a:p>
            <a:pPr lvl="1"/>
            <a:r>
              <a:rPr lang="de-DE" noProof="0" smtClean="0"/>
              <a:t>Zweite Ebene</a:t>
            </a:r>
          </a:p>
        </p:txBody>
      </p:sp>
      <p:sp>
        <p:nvSpPr>
          <p:cNvPr id="8"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4305742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Fliess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843" y="1761077"/>
            <a:ext cx="10171357" cy="4403055"/>
          </a:xfrm>
        </p:spPr>
        <p:txBody>
          <a:bodyPr lIns="0" tIns="0" rIns="0" bIns="0">
            <a:noAutofit/>
          </a:bodyPr>
          <a:lstStyle>
            <a:lvl1pPr marL="0" indent="0">
              <a:lnSpc>
                <a:spcPct val="110000"/>
              </a:lnSpc>
              <a:spcBef>
                <a:spcPts val="0"/>
              </a:spcBef>
              <a:buFontTx/>
              <a:buNone/>
              <a:defRPr b="0">
                <a:solidFill>
                  <a:srgbClr val="373737"/>
                </a:solidFill>
              </a:defRPr>
            </a:lvl1pPr>
            <a:lvl2pPr marL="685800" indent="-228600">
              <a:lnSpc>
                <a:spcPct val="110000"/>
              </a:lnSpc>
              <a:spcBef>
                <a:spcPts val="0"/>
              </a:spcBef>
              <a:buFont typeface="Symbol" panose="05050102010706020507" pitchFamily="18" charset="2"/>
              <a:buChar char="-"/>
              <a:defRPr>
                <a:solidFill>
                  <a:srgbClr val="373737"/>
                </a:solidFill>
              </a:defRPr>
            </a:lvl2pPr>
            <a:lvl3pPr>
              <a:lnSpc>
                <a:spcPct val="110000"/>
              </a:lnSpc>
              <a:defRPr>
                <a:solidFill>
                  <a:srgbClr val="373737"/>
                </a:solidFill>
              </a:defRPr>
            </a:lvl3pPr>
          </a:lstStyle>
          <a:p>
            <a:pPr lvl="0"/>
            <a:r>
              <a:rPr lang="de-DE" noProof="0" smtClean="0"/>
              <a:t>Formatvorlagen des Textmasters bearbeiten</a:t>
            </a:r>
          </a:p>
        </p:txBody>
      </p:sp>
      <p:sp>
        <p:nvSpPr>
          <p:cNvPr id="8"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26464291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4" name="Diagrammplatzhalter 3"/>
          <p:cNvSpPr>
            <a:spLocks noGrp="1"/>
          </p:cNvSpPr>
          <p:nvPr>
            <p:ph type="chart" sz="quarter" idx="13"/>
          </p:nvPr>
        </p:nvSpPr>
        <p:spPr>
          <a:xfrm>
            <a:off x="1528234" y="1757364"/>
            <a:ext cx="10183284" cy="4402137"/>
          </a:xfrm>
        </p:spPr>
        <p:txBody>
          <a:bodyPr tIns="0" rIns="0" bIns="0"/>
          <a:lstStyle/>
          <a:p>
            <a:r>
              <a:rPr lang="de-DE" smtClean="0"/>
              <a:t>Diagramm durch Klicken auf Symbol hinzufügen</a:t>
            </a:r>
            <a:endParaRPr lang="de-CH"/>
          </a:p>
        </p:txBody>
      </p:sp>
      <p:sp>
        <p:nvSpPr>
          <p:cNvPr id="9"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a:t>
            </a:fld>
            <a:endParaRPr lang="de-CH"/>
          </a:p>
        </p:txBody>
      </p:sp>
      <p:sp>
        <p:nvSpPr>
          <p:cNvPr id="8"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33032128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Diagramm/Grafik unten">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1534584" y="1506539"/>
            <a:ext cx="10189568" cy="1241425"/>
          </a:xfrm>
        </p:spPr>
        <p:txBody>
          <a:bodyPr lIns="0" tIns="0" rIns="0" bIns="0">
            <a:noAutofit/>
          </a:bodyPr>
          <a:lstStyle>
            <a:lvl1pPr>
              <a:lnSpc>
                <a:spcPct val="114000"/>
              </a:lnSpc>
              <a:spcBef>
                <a:spcPts val="0"/>
              </a:spcBef>
              <a:defRPr b="0"/>
            </a:lvl1pPr>
          </a:lstStyle>
          <a:p>
            <a:pPr lvl="0"/>
            <a:r>
              <a:rPr lang="de-DE" smtClean="0"/>
              <a:t>Formatvorlagen des Textmasters bearbeiten</a:t>
            </a:r>
          </a:p>
        </p:txBody>
      </p:sp>
      <p:sp>
        <p:nvSpPr>
          <p:cNvPr id="4" name="Diagrammplatzhalter 3"/>
          <p:cNvSpPr>
            <a:spLocks noGrp="1"/>
          </p:cNvSpPr>
          <p:nvPr>
            <p:ph type="chart" sz="quarter" idx="14"/>
          </p:nvPr>
        </p:nvSpPr>
        <p:spPr>
          <a:xfrm>
            <a:off x="1534584" y="3001963"/>
            <a:ext cx="10179049" cy="3308350"/>
          </a:xfrm>
        </p:spPr>
        <p:txBody>
          <a:bodyPr tIns="0" rIns="0" bIns="0"/>
          <a:lstStyle/>
          <a:p>
            <a:r>
              <a:rPr lang="de-DE" smtClean="0"/>
              <a:t>Diagramm durch Klicken auf Symbol hinzufügen</a:t>
            </a:r>
            <a:endParaRPr lang="de-CH" dirty="0"/>
          </a:p>
        </p:txBody>
      </p:sp>
      <p:sp>
        <p:nvSpPr>
          <p:cNvPr id="11"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8"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35583365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guide id="2" pos="73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5"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a:t>
            </a:fld>
            <a:endParaRPr lang="de-CH"/>
          </a:p>
        </p:txBody>
      </p:sp>
      <p:sp>
        <p:nvSpPr>
          <p:cNvPr id="8"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25115453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3890" y="1761077"/>
            <a:ext cx="10392448" cy="4403055"/>
          </a:xfrm>
          <a:prstGeom prst="rect">
            <a:avLst/>
          </a:prstGeom>
        </p:spPr>
        <p:txBody>
          <a:bodyPr vert="horz" lIns="0" tIns="0" rIns="0" bIns="0" rtlCol="0">
            <a:noAutofit/>
          </a:bodyPr>
          <a:lstStyle/>
          <a:p>
            <a:pPr lvl="0"/>
            <a:r>
              <a:rPr lang="de-CH" noProof="0" dirty="0" smtClean="0"/>
              <a:t>Textmasterformat bearbeiten</a:t>
            </a:r>
          </a:p>
          <a:p>
            <a:pPr lvl="1"/>
            <a:r>
              <a:rPr lang="de-CH" noProof="0" dirty="0" smtClean="0"/>
              <a:t>Zweite Ebene</a:t>
            </a:r>
          </a:p>
          <a:p>
            <a:pPr lvl="2"/>
            <a:r>
              <a:rPr lang="de-CH" noProof="0" dirty="0" smtClean="0"/>
              <a:t>Dritte Ebene</a:t>
            </a:r>
          </a:p>
        </p:txBody>
      </p:sp>
      <p:sp>
        <p:nvSpPr>
          <p:cNvPr id="5" name="Footer Placeholder 4"/>
          <p:cNvSpPr>
            <a:spLocks noGrp="1"/>
          </p:cNvSpPr>
          <p:nvPr>
            <p:ph type="ftr" sz="quarter" idx="3"/>
          </p:nvPr>
        </p:nvSpPr>
        <p:spPr>
          <a:xfrm>
            <a:off x="1233891" y="6454588"/>
            <a:ext cx="6851332" cy="266888"/>
          </a:xfrm>
          <a:prstGeom prst="rect">
            <a:avLst/>
          </a:prstGeom>
        </p:spPr>
        <p:txBody>
          <a:bodyPr vert="horz" lIns="0" tIns="45720" rIns="91440" bIns="45720" rtlCol="0" anchor="ctr"/>
          <a:lstStyle>
            <a:lvl1pPr algn="l">
              <a:defRPr sz="900">
                <a:solidFill>
                  <a:schemeClr val="tx2"/>
                </a:solidFill>
              </a:defRPr>
            </a:lvl1pPr>
          </a:lstStyle>
          <a:p>
            <a:r>
              <a:rPr lang="de-CH" dirty="0" smtClean="0"/>
              <a:t>Workshop KoRe / Tarife V2 • Bern / Online • März 2022</a:t>
            </a:r>
            <a:endParaRPr lang="de-CH" dirty="0"/>
          </a:p>
        </p:txBody>
      </p:sp>
      <p:sp>
        <p:nvSpPr>
          <p:cNvPr id="6" name="Slide Number Placeholder 5"/>
          <p:cNvSpPr>
            <a:spLocks noGrp="1"/>
          </p:cNvSpPr>
          <p:nvPr>
            <p:ph type="sldNum" sz="quarter" idx="4"/>
          </p:nvPr>
        </p:nvSpPr>
        <p:spPr>
          <a:xfrm>
            <a:off x="10829373" y="6454588"/>
            <a:ext cx="796963" cy="266888"/>
          </a:xfrm>
          <a:prstGeom prst="rect">
            <a:avLst/>
          </a:prstGeom>
        </p:spPr>
        <p:txBody>
          <a:bodyPr vert="horz" lIns="91440" tIns="45720" rIns="91440" bIns="45720" rtlCol="0" anchor="ctr"/>
          <a:lstStyle>
            <a:lvl1pPr algn="r">
              <a:defRPr sz="800">
                <a:solidFill>
                  <a:schemeClr val="tx2"/>
                </a:solidFill>
              </a:defRPr>
            </a:lvl1pPr>
          </a:lstStyle>
          <a:p>
            <a:fld id="{EA1EA096-0471-4A5C-A296-789EA7ECDBC6}" type="slidenum">
              <a:rPr lang="de-CH" smtClean="0"/>
              <a:pPr/>
              <a:t>‹N°›</a:t>
            </a:fld>
            <a:endParaRPr lang="de-CH"/>
          </a:p>
        </p:txBody>
      </p:sp>
      <p:pic>
        <p:nvPicPr>
          <p:cNvPr id="14" name="Picture 18" descr="Logo_col_wappen"/>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67190" y="438697"/>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Gerader Verbinder 14"/>
          <p:cNvCxnSpPr/>
          <p:nvPr userDrawn="1"/>
        </p:nvCxnSpPr>
        <p:spPr>
          <a:xfrm>
            <a:off x="-110169" y="1196720"/>
            <a:ext cx="12438044" cy="0"/>
          </a:xfrm>
          <a:prstGeom prst="line">
            <a:avLst/>
          </a:prstGeom>
          <a:ln w="25400">
            <a:solidFill>
              <a:srgbClr val="92A2CE"/>
            </a:solidFill>
          </a:ln>
          <a:effectLst>
            <a:outerShdw blurRad="50800" dist="38100" dir="1800000" algn="ctr" rotWithShape="0">
              <a:srgbClr val="92A2CE">
                <a:alpha val="7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8528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5" r:id="rId3"/>
    <p:sldLayoutId id="2147483676" r:id="rId4"/>
    <p:sldLayoutId id="2147483677" r:id="rId5"/>
    <p:sldLayoutId id="2147483673" r:id="rId6"/>
    <p:sldLayoutId id="2147483672"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rgbClr val="3737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anose="05050102010706020507" pitchFamily="18" charset="2"/>
        <a:buChar char="-"/>
        <a:defRPr sz="1800" kern="1200">
          <a:solidFill>
            <a:srgbClr val="37373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7373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32" userDrawn="1">
          <p15:clr>
            <a:srgbClr val="F26B43"/>
          </p15:clr>
        </p15:guide>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data@elcom.admin.ch" TargetMode="External"/><Relationship Id="rId2" Type="http://schemas.openxmlformats.org/officeDocument/2006/relationships/hyperlink" Target="https://www.elcomdata-a.admin.ch/"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EDES </a:t>
            </a:r>
            <a:r>
              <a:rPr lang="fr-CH" dirty="0" smtClean="0"/>
              <a:t>Statuts</a:t>
            </a:r>
            <a:r>
              <a:rPr lang="de-DE" dirty="0" smtClean="0"/>
              <a:t> </a:t>
            </a:r>
            <a:r>
              <a:rPr lang="de-DE" dirty="0"/>
              <a:t>U</a:t>
            </a:r>
            <a:r>
              <a:rPr lang="de-DE" dirty="0" smtClean="0"/>
              <a:t>pdate </a:t>
            </a:r>
            <a:r>
              <a:rPr lang="de-DE" dirty="0" smtClean="0"/>
              <a:t>– Ateliers </a:t>
            </a:r>
            <a:r>
              <a:rPr lang="fr-CH" dirty="0" smtClean="0"/>
              <a:t>techniques</a:t>
            </a:r>
            <a:r>
              <a:rPr lang="de-DE" dirty="0" smtClean="0"/>
              <a:t> 3/2022</a:t>
            </a:r>
            <a:br>
              <a:rPr lang="de-DE" dirty="0" smtClean="0"/>
            </a:br>
            <a:r>
              <a:rPr lang="fr-CH" dirty="0" smtClean="0"/>
              <a:t>Bienvenue</a:t>
            </a:r>
            <a:r>
              <a:rPr lang="de-DE" dirty="0" smtClean="0"/>
              <a:t>!</a:t>
            </a:r>
            <a:endParaRPr lang="de-DE" dirty="0"/>
          </a:p>
        </p:txBody>
      </p:sp>
      <p:sp>
        <p:nvSpPr>
          <p:cNvPr id="6" name="Bildplatzhalter 13"/>
          <p:cNvSpPr txBox="1">
            <a:spLocks/>
          </p:cNvSpPr>
          <p:nvPr/>
        </p:nvSpPr>
        <p:spPr>
          <a:xfrm>
            <a:off x="1727201" y="2585776"/>
            <a:ext cx="10464801" cy="374400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rgbClr val="3737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anose="05050102010706020507" pitchFamily="18" charset="2"/>
              <a:buChar char="-"/>
              <a:defRPr sz="1800" kern="1200">
                <a:solidFill>
                  <a:srgbClr val="37373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7373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dirty="0"/>
          </a:p>
        </p:txBody>
      </p:sp>
      <p:sp>
        <p:nvSpPr>
          <p:cNvPr id="8" name="Foliennummernplatzhalter 6"/>
          <p:cNvSpPr>
            <a:spLocks noGrp="1"/>
          </p:cNvSpPr>
          <p:nvPr>
            <p:ph type="sldNum" sz="quarter" idx="12"/>
          </p:nvPr>
        </p:nvSpPr>
        <p:spPr>
          <a:xfrm>
            <a:off x="10829373" y="6454588"/>
            <a:ext cx="871828" cy="266888"/>
          </a:xfrm>
        </p:spPr>
        <p:txBody>
          <a:bodyPr/>
          <a:lstStyle/>
          <a:p>
            <a:r>
              <a:rPr lang="de-CH" dirty="0"/>
              <a:t>1</a:t>
            </a: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t="9093" b="12030"/>
          <a:stretch/>
        </p:blipFill>
        <p:spPr>
          <a:xfrm>
            <a:off x="1520325" y="2308772"/>
            <a:ext cx="10671675" cy="3890865"/>
          </a:xfrm>
          <a:prstGeom prst="rect">
            <a:avLst/>
          </a:prstGeom>
        </p:spPr>
      </p:pic>
    </p:spTree>
    <p:extLst>
      <p:ext uri="{BB962C8B-B14F-4D97-AF65-F5344CB8AC3E}">
        <p14:creationId xmlns:p14="http://schemas.microsoft.com/office/powerpoint/2010/main" val="2164266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29844" y="1761077"/>
            <a:ext cx="9299530" cy="4403055"/>
          </a:xfrm>
        </p:spPr>
        <p:txBody>
          <a:bodyPr/>
          <a:lstStyle/>
          <a:p>
            <a:r>
              <a:rPr lang="fr-CH" dirty="0" smtClean="0"/>
              <a:t>F1.1 (nouveau): Coordonnées E-Mail et numéro de téléphone obligatoires</a:t>
            </a:r>
          </a:p>
          <a:p>
            <a:r>
              <a:rPr lang="fr-CH" dirty="0" smtClean="0"/>
              <a:t>F1.1: Données sur les fonds étrangers, les fonds propres et la somme du bilan selon les comptes annuels du réseau </a:t>
            </a:r>
          </a:p>
          <a:p>
            <a:r>
              <a:rPr lang="fr-CH" dirty="0" smtClean="0"/>
              <a:t>F2.2 Installations en construction : contrôle du total et contrôle de conformité pour la capitalisation des coûts d’intérêts calculés</a:t>
            </a:r>
          </a:p>
          <a:p>
            <a:r>
              <a:rPr lang="fr-CH" dirty="0" smtClean="0"/>
              <a:t>F3.2 (nouveau): Position 510.3 et 530.4, question sur les télécommandes centralisées / description si total = 0</a:t>
            </a:r>
          </a:p>
          <a:p>
            <a:r>
              <a:rPr lang="fr-CH" dirty="0" smtClean="0"/>
              <a:t>F3.5: si dans le formulaire 1.2 pas de clients revendeurs, alors ne pas remplir dans le 3.5</a:t>
            </a:r>
          </a:p>
          <a:p>
            <a:r>
              <a:rPr lang="fr-CH" dirty="0" smtClean="0"/>
              <a:t>F3.3 Position 500 représentation semblable à celle du F3.2</a:t>
            </a:r>
          </a:p>
          <a:p>
            <a:r>
              <a:rPr lang="fr-CH" dirty="0" smtClean="0"/>
              <a:t>F3.6 Fonds de roulement net : Ordre adapté </a:t>
            </a:r>
          </a:p>
          <a:p>
            <a:r>
              <a:rPr lang="fr-CH" dirty="0" smtClean="0"/>
              <a:t>F4.n </a:t>
            </a:r>
            <a:r>
              <a:rPr lang="fr-CH" dirty="0" smtClean="0"/>
              <a:t>Tarifs: </a:t>
            </a:r>
          </a:p>
          <a:p>
            <a:endParaRPr lang="fr-CH" dirty="0" smtClean="0"/>
          </a:p>
          <a:p>
            <a:endParaRPr lang="fr-CH" dirty="0" smtClean="0"/>
          </a:p>
          <a:p>
            <a:r>
              <a:rPr lang="fr-CH" dirty="0" smtClean="0"/>
              <a:t>F5.1 «DD ordonnée» est rapportée comme dans </a:t>
            </a:r>
            <a:r>
              <a:rPr lang="fr-CH" dirty="0" smtClean="0"/>
              <a:t>F3.2 (</a:t>
            </a:r>
            <a:r>
              <a:rPr lang="fr-CH" dirty="0" smtClean="0"/>
              <a:t>en cours)</a:t>
            </a:r>
          </a:p>
          <a:p>
            <a:r>
              <a:rPr lang="fr-CH" dirty="0" smtClean="0"/>
              <a:t>F5.1 nouvelle question concernant le respect de la méthode du prix moyen (en cours)</a:t>
            </a:r>
          </a:p>
          <a:p>
            <a:endParaRPr lang="de-CH" dirty="0"/>
          </a:p>
          <a:p>
            <a:endParaRPr lang="de-CH" dirty="0" smtClean="0"/>
          </a:p>
          <a:p>
            <a:endParaRPr lang="de-CH" dirty="0" smtClean="0"/>
          </a:p>
          <a:p>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fr-CH" dirty="0" smtClean="0"/>
              <a:t>Divers adaptations – détails (</a:t>
            </a:r>
            <a:r>
              <a:rPr lang="fr-CH" dirty="0" smtClean="0"/>
              <a:t>mises </a:t>
            </a:r>
            <a:r>
              <a:rPr lang="fr-CH" dirty="0" smtClean="0"/>
              <a:t>en œuvre ou en cours)</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10</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graphicFrame>
        <p:nvGraphicFramePr>
          <p:cNvPr id="6" name="Tabelle 5"/>
          <p:cNvGraphicFramePr>
            <a:graphicFrameLocks noGrp="1"/>
          </p:cNvGraphicFramePr>
          <p:nvPr>
            <p:extLst>
              <p:ext uri="{D42A27DB-BD31-4B8C-83A1-F6EECF244321}">
                <p14:modId xmlns:p14="http://schemas.microsoft.com/office/powerpoint/2010/main" val="529903499"/>
              </p:ext>
            </p:extLst>
          </p:nvPr>
        </p:nvGraphicFramePr>
        <p:xfrm>
          <a:off x="2934481" y="4918702"/>
          <a:ext cx="5699125" cy="807272"/>
        </p:xfrm>
        <a:graphic>
          <a:graphicData uri="http://schemas.openxmlformats.org/drawingml/2006/table">
            <a:tbl>
              <a:tblPr>
                <a:tableStyleId>{5C22544A-7EE6-4342-B048-85BDC9FD1C3A}</a:tableStyleId>
              </a:tblPr>
              <a:tblGrid>
                <a:gridCol w="5699125">
                  <a:extLst>
                    <a:ext uri="{9D8B030D-6E8A-4147-A177-3AD203B41FA5}">
                      <a16:colId xmlns:a16="http://schemas.microsoft.com/office/drawing/2014/main" val="862826697"/>
                    </a:ext>
                  </a:extLst>
                </a:gridCol>
              </a:tblGrid>
              <a:tr h="201818">
                <a:tc>
                  <a:txBody>
                    <a:bodyPr/>
                    <a:lstStyle/>
                    <a:p>
                      <a:pPr algn="l" fontAlgn="b"/>
                      <a:r>
                        <a:rPr lang="de-CH" sz="1000" u="none" strike="noStrike" dirty="0" err="1">
                          <a:effectLst/>
                        </a:rPr>
                        <a:t>KoRe</a:t>
                      </a:r>
                      <a:r>
                        <a:rPr lang="de-CH" sz="1000" u="none" strike="noStrike" dirty="0">
                          <a:effectLst/>
                        </a:rPr>
                        <a:t> 4.2 Plan-Erlöse der NNE - Blätter auf relevante NE beschränken</a:t>
                      </a:r>
                      <a:endParaRPr lang="de-CH"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792573565"/>
                  </a:ext>
                </a:extLst>
              </a:tr>
              <a:tr h="201818">
                <a:tc>
                  <a:txBody>
                    <a:bodyPr/>
                    <a:lstStyle/>
                    <a:p>
                      <a:pPr algn="l" fontAlgn="b"/>
                      <a:r>
                        <a:rPr lang="de-CH" sz="1000" u="none" strike="noStrike" dirty="0">
                          <a:effectLst/>
                        </a:rPr>
                        <a:t>KoRe 4.2 Plan-Erlöse NNE - Kriterien der Tarifzuteilung dynamisch einblenden</a:t>
                      </a:r>
                      <a:endParaRPr lang="de-CH"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82435972"/>
                  </a:ext>
                </a:extLst>
              </a:tr>
              <a:tr h="201818">
                <a:tc>
                  <a:txBody>
                    <a:bodyPr/>
                    <a:lstStyle/>
                    <a:p>
                      <a:pPr algn="l" fontAlgn="b"/>
                      <a:r>
                        <a:rPr lang="de-CH" sz="1000" u="none" strike="noStrike" dirty="0" err="1">
                          <a:effectLst/>
                        </a:rPr>
                        <a:t>KoRe</a:t>
                      </a:r>
                      <a:r>
                        <a:rPr lang="de-CH" sz="1000" u="none" strike="noStrike" dirty="0">
                          <a:effectLst/>
                        </a:rPr>
                        <a:t> 4.2 Plan-Erlöse NNE - Preis der Reserveeinspeisung nur bei Relevanz abfragen</a:t>
                      </a:r>
                      <a:endParaRPr lang="de-CH"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20274721"/>
                  </a:ext>
                </a:extLst>
              </a:tr>
              <a:tr h="201818">
                <a:tc>
                  <a:txBody>
                    <a:bodyPr/>
                    <a:lstStyle/>
                    <a:p>
                      <a:pPr algn="l" fontAlgn="b"/>
                      <a:r>
                        <a:rPr lang="de-CH" sz="1000" u="none" strike="noStrike" dirty="0">
                          <a:effectLst/>
                        </a:rPr>
                        <a:t>KoRe 4.2 Plan-Erlöse NNE - Tarife als Tabelle erfassen oder importieren</a:t>
                      </a:r>
                      <a:endParaRPr lang="de-CH"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493754553"/>
                  </a:ext>
                </a:extLst>
              </a:tr>
            </a:tbl>
          </a:graphicData>
        </a:graphic>
      </p:graphicFrame>
    </p:spTree>
    <p:extLst>
      <p:ext uri="{BB962C8B-B14F-4D97-AF65-F5344CB8AC3E}">
        <p14:creationId xmlns:p14="http://schemas.microsoft.com/office/powerpoint/2010/main" val="351989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F1.2 Méthode de calcul brute vs nette : quand les deux sont utilisées, choisir « autre» </a:t>
            </a:r>
          </a:p>
          <a:p>
            <a:r>
              <a:rPr lang="fr-CH" dirty="0" smtClean="0"/>
              <a:t>Découvert de couverture – réduction sans influence sur les tarifs à indiquer de manière transparente sous «autres DC» </a:t>
            </a:r>
          </a:p>
          <a:p>
            <a:r>
              <a:rPr lang="fr-CH" dirty="0" smtClean="0"/>
              <a:t>Plausibilité: Peuvent être résolus à l’aide de la case à cocher, mais veuillez tous les contrôler à la fin</a:t>
            </a:r>
          </a:p>
          <a:p>
            <a:r>
              <a:rPr lang="fr-CH" dirty="0" smtClean="0"/>
              <a:t>Régler l’apostrophe / la virgule : Dans le navigateur, passer à Suisse (paramètre de langue)</a:t>
            </a:r>
          </a:p>
          <a:p>
            <a:r>
              <a:rPr lang="fr-CH" dirty="0" smtClean="0"/>
              <a:t>Préparer Excel à partir de la comptabilité analytique de l’année précédente : cf. «Template» du ST ElCom (démonstration)</a:t>
            </a:r>
          </a:p>
          <a:p>
            <a:r>
              <a:rPr lang="fr-CH" dirty="0" smtClean="0"/>
              <a:t>Tarifs: Veuillez ne pas oublier des catégories ou des communes -&gt; elles manqueraient sur le site des prix de l’électricité</a:t>
            </a:r>
            <a:endParaRPr lang="de-CH" dirty="0" smtClean="0"/>
          </a:p>
          <a:p>
            <a:endParaRPr lang="de-CH" dirty="0" smtClean="0"/>
          </a:p>
          <a:p>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fr-CH" dirty="0" smtClean="0"/>
              <a:t>Astuces</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11</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2194451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Tarifs: </a:t>
            </a:r>
          </a:p>
          <a:p>
            <a:pPr lvl="1"/>
            <a:r>
              <a:rPr lang="fr-CH" dirty="0" smtClean="0"/>
              <a:t>Standard: doit toujours être remis</a:t>
            </a:r>
          </a:p>
          <a:p>
            <a:pPr lvl="1"/>
            <a:r>
              <a:rPr lang="fr-CH" dirty="0" smtClean="0"/>
              <a:t>Meilleur marché : doit être remis seulement si moins cher que le standard</a:t>
            </a:r>
          </a:p>
          <a:p>
            <a:pPr lvl="1"/>
            <a:endParaRPr lang="fr-CH" dirty="0" smtClean="0"/>
          </a:p>
          <a:p>
            <a:r>
              <a:rPr lang="fr-CH" dirty="0" smtClean="0"/>
              <a:t>Comptabilité analytique complète / light: Un gestionnaire avec light peut remplir une version complète, mais il n’est pas obligé</a:t>
            </a:r>
          </a:p>
          <a:p>
            <a:r>
              <a:rPr lang="fr-CH" dirty="0" smtClean="0"/>
              <a:t>Importer l’Excel des tarifs de l’année précédente: Adapter l’année dans l’Excel, utiliser le bon Excel (1 = Meilleur marché, 10 = Standard)</a:t>
            </a:r>
          </a:p>
          <a:p>
            <a:r>
              <a:rPr lang="fr-CH" dirty="0" smtClean="0"/>
              <a:t>Importer un Excel en général: Chercher le formulaire dans </a:t>
            </a:r>
          </a:p>
          <a:p>
            <a:pPr marL="0" indent="0">
              <a:buNone/>
            </a:pPr>
            <a:r>
              <a:rPr lang="fr-CH" dirty="0"/>
              <a:t> </a:t>
            </a:r>
            <a:r>
              <a:rPr lang="fr-CH" dirty="0" smtClean="0"/>
              <a:t>   le formulaire en ligne et préparer cette version </a:t>
            </a:r>
          </a:p>
          <a:p>
            <a:pPr marL="0" indent="0">
              <a:buNone/>
            </a:pPr>
            <a:r>
              <a:rPr lang="fr-CH" dirty="0"/>
              <a:t> </a:t>
            </a:r>
            <a:r>
              <a:rPr lang="fr-CH" dirty="0" smtClean="0"/>
              <a:t>   pour l’importer</a:t>
            </a:r>
          </a:p>
          <a:p>
            <a:pPr marL="266700" lvl="1" indent="0">
              <a:buNone/>
            </a:pPr>
            <a:r>
              <a:rPr lang="fr-CH" dirty="0" smtClean="0"/>
              <a:t>Ne pas importer dans le portail !</a:t>
            </a:r>
          </a:p>
          <a:p>
            <a:endParaRPr lang="de-CH" dirty="0"/>
          </a:p>
          <a:p>
            <a:endParaRPr lang="de-CH" dirty="0"/>
          </a:p>
        </p:txBody>
      </p:sp>
      <p:sp>
        <p:nvSpPr>
          <p:cNvPr id="3" name="Titel 2"/>
          <p:cNvSpPr>
            <a:spLocks noGrp="1"/>
          </p:cNvSpPr>
          <p:nvPr>
            <p:ph type="title"/>
          </p:nvPr>
        </p:nvSpPr>
        <p:spPr/>
        <p:txBody>
          <a:bodyPr/>
          <a:lstStyle/>
          <a:p>
            <a:r>
              <a:rPr lang="fr-CH" dirty="0" err="1" smtClean="0"/>
              <a:t>Reminder</a:t>
            </a:r>
            <a:r>
              <a:rPr lang="fr-CH" dirty="0" smtClean="0"/>
              <a:t> – les principales règles</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12</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pic>
        <p:nvPicPr>
          <p:cNvPr id="6" name="Grafik 5"/>
          <p:cNvPicPr>
            <a:picLocks noChangeAspect="1"/>
          </p:cNvPicPr>
          <p:nvPr/>
        </p:nvPicPr>
        <p:blipFill>
          <a:blip r:embed="rId2"/>
          <a:stretch>
            <a:fillRect/>
          </a:stretch>
        </p:blipFill>
        <p:spPr>
          <a:xfrm>
            <a:off x="7771687" y="4162344"/>
            <a:ext cx="3854648" cy="1587582"/>
          </a:xfrm>
          <a:prstGeom prst="rect">
            <a:avLst/>
          </a:prstGeom>
        </p:spPr>
      </p:pic>
    </p:spTree>
    <p:extLst>
      <p:ext uri="{BB962C8B-B14F-4D97-AF65-F5344CB8AC3E}">
        <p14:creationId xmlns:p14="http://schemas.microsoft.com/office/powerpoint/2010/main" val="1594765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err="1" smtClean="0"/>
              <a:t>Planning</a:t>
            </a:r>
            <a:r>
              <a:rPr lang="de-CH" dirty="0" smtClean="0"/>
              <a:t> 2022</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13</a:t>
            </a:fld>
            <a:endParaRPr lang="de-CH"/>
          </a:p>
        </p:txBody>
      </p:sp>
      <p:grpSp>
        <p:nvGrpSpPr>
          <p:cNvPr id="83" name="Gruppieren 82"/>
          <p:cNvGrpSpPr/>
          <p:nvPr/>
        </p:nvGrpSpPr>
        <p:grpSpPr>
          <a:xfrm>
            <a:off x="352425" y="2006472"/>
            <a:ext cx="11561929" cy="4384803"/>
            <a:chOff x="571500" y="1615947"/>
            <a:chExt cx="11561929" cy="4384803"/>
          </a:xfrm>
        </p:grpSpPr>
        <p:cxnSp>
          <p:nvCxnSpPr>
            <p:cNvPr id="6" name="Gerade Verbindung mit Pfeil 5"/>
            <p:cNvCxnSpPr/>
            <p:nvPr/>
          </p:nvCxnSpPr>
          <p:spPr>
            <a:xfrm flipV="1">
              <a:off x="571500" y="5286375"/>
              <a:ext cx="11054835" cy="19050"/>
            </a:xfrm>
            <a:prstGeom prst="straightConnector1">
              <a:avLst/>
            </a:prstGeom>
            <a:ln w="38100">
              <a:solidFill>
                <a:srgbClr val="373737"/>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2985426" y="5631418"/>
              <a:ext cx="1206421" cy="369332"/>
            </a:xfrm>
            <a:prstGeom prst="rect">
              <a:avLst/>
            </a:prstGeom>
            <a:noFill/>
          </p:spPr>
          <p:txBody>
            <a:bodyPr wrap="none" rtlCol="0">
              <a:spAutoFit/>
            </a:bodyPr>
            <a:lstStyle/>
            <a:p>
              <a:r>
                <a:rPr lang="de-CH" dirty="0" smtClean="0">
                  <a:solidFill>
                    <a:schemeClr val="tx2">
                      <a:lumMod val="75000"/>
                    </a:schemeClr>
                  </a:solidFill>
                </a:rPr>
                <a:t>Avril 2022</a:t>
              </a:r>
              <a:endParaRPr lang="de-CH" dirty="0">
                <a:solidFill>
                  <a:schemeClr val="tx2">
                    <a:lumMod val="75000"/>
                  </a:schemeClr>
                </a:solidFill>
              </a:endParaRPr>
            </a:p>
          </p:txBody>
        </p:sp>
        <p:sp>
          <p:nvSpPr>
            <p:cNvPr id="11" name="Textfeld 10"/>
            <p:cNvSpPr txBox="1"/>
            <p:nvPr/>
          </p:nvSpPr>
          <p:spPr>
            <a:xfrm>
              <a:off x="1158359" y="5631418"/>
              <a:ext cx="1274708" cy="369332"/>
            </a:xfrm>
            <a:prstGeom prst="rect">
              <a:avLst/>
            </a:prstGeom>
            <a:noFill/>
          </p:spPr>
          <p:txBody>
            <a:bodyPr wrap="none" rtlCol="0">
              <a:spAutoFit/>
            </a:bodyPr>
            <a:lstStyle/>
            <a:p>
              <a:r>
                <a:rPr lang="de-CH" dirty="0" smtClean="0">
                  <a:solidFill>
                    <a:schemeClr val="tx2">
                      <a:lumMod val="75000"/>
                    </a:schemeClr>
                  </a:solidFill>
                </a:rPr>
                <a:t>Mars 2022</a:t>
              </a:r>
              <a:endParaRPr lang="de-CH" dirty="0">
                <a:solidFill>
                  <a:schemeClr val="tx2">
                    <a:lumMod val="75000"/>
                  </a:schemeClr>
                </a:solidFill>
              </a:endParaRPr>
            </a:p>
          </p:txBody>
        </p:sp>
        <p:sp>
          <p:nvSpPr>
            <p:cNvPr id="12" name="Textfeld 11"/>
            <p:cNvSpPr txBox="1"/>
            <p:nvPr/>
          </p:nvSpPr>
          <p:spPr>
            <a:xfrm>
              <a:off x="5700051" y="5631418"/>
              <a:ext cx="1018227" cy="369332"/>
            </a:xfrm>
            <a:prstGeom prst="rect">
              <a:avLst/>
            </a:prstGeom>
            <a:noFill/>
          </p:spPr>
          <p:txBody>
            <a:bodyPr wrap="none" rtlCol="0">
              <a:spAutoFit/>
            </a:bodyPr>
            <a:lstStyle/>
            <a:p>
              <a:r>
                <a:rPr lang="de-CH" dirty="0" smtClean="0">
                  <a:solidFill>
                    <a:schemeClr val="tx2">
                      <a:lumMod val="75000"/>
                    </a:schemeClr>
                  </a:solidFill>
                </a:rPr>
                <a:t>07/2022</a:t>
              </a:r>
              <a:endParaRPr lang="de-CH" dirty="0">
                <a:solidFill>
                  <a:schemeClr val="tx2">
                    <a:lumMod val="75000"/>
                  </a:schemeClr>
                </a:solidFill>
              </a:endParaRPr>
            </a:p>
          </p:txBody>
        </p:sp>
        <p:sp>
          <p:nvSpPr>
            <p:cNvPr id="13" name="Textfeld 12"/>
            <p:cNvSpPr txBox="1"/>
            <p:nvPr/>
          </p:nvSpPr>
          <p:spPr>
            <a:xfrm>
              <a:off x="10198837" y="5631418"/>
              <a:ext cx="1001108" cy="369332"/>
            </a:xfrm>
            <a:prstGeom prst="rect">
              <a:avLst/>
            </a:prstGeom>
            <a:noFill/>
          </p:spPr>
          <p:txBody>
            <a:bodyPr wrap="none" rtlCol="0">
              <a:spAutoFit/>
            </a:bodyPr>
            <a:lstStyle/>
            <a:p>
              <a:r>
                <a:rPr lang="de-CH" dirty="0" smtClean="0">
                  <a:solidFill>
                    <a:schemeClr val="tx2">
                      <a:lumMod val="75000"/>
                    </a:schemeClr>
                  </a:solidFill>
                </a:rPr>
                <a:t>11/2022</a:t>
              </a:r>
              <a:endParaRPr lang="de-CH" dirty="0">
                <a:solidFill>
                  <a:schemeClr val="tx2">
                    <a:lumMod val="75000"/>
                  </a:schemeClr>
                </a:solidFill>
              </a:endParaRPr>
            </a:p>
          </p:txBody>
        </p:sp>
        <p:cxnSp>
          <p:nvCxnSpPr>
            <p:cNvPr id="14" name="Gerader Verbinder 13"/>
            <p:cNvCxnSpPr/>
            <p:nvPr/>
          </p:nvCxnSpPr>
          <p:spPr>
            <a:xfrm>
              <a:off x="10759247"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6209625"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3475950"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5572125" y="5210175"/>
              <a:ext cx="123150" cy="3238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5648325" y="5200650"/>
              <a:ext cx="123150" cy="3238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4425657" y="5631418"/>
              <a:ext cx="1133644" cy="369332"/>
            </a:xfrm>
            <a:prstGeom prst="rect">
              <a:avLst/>
            </a:prstGeom>
            <a:noFill/>
          </p:spPr>
          <p:txBody>
            <a:bodyPr wrap="none" rtlCol="0">
              <a:spAutoFit/>
            </a:bodyPr>
            <a:lstStyle/>
            <a:p>
              <a:r>
                <a:rPr lang="de-CH" dirty="0" smtClean="0">
                  <a:solidFill>
                    <a:schemeClr val="tx2">
                      <a:lumMod val="75000"/>
                    </a:schemeClr>
                  </a:solidFill>
                </a:rPr>
                <a:t>Mai 2022</a:t>
              </a:r>
              <a:endParaRPr lang="de-CH" dirty="0">
                <a:solidFill>
                  <a:schemeClr val="tx2">
                    <a:lumMod val="75000"/>
                  </a:schemeClr>
                </a:solidFill>
              </a:endParaRPr>
            </a:p>
          </p:txBody>
        </p:sp>
        <p:cxnSp>
          <p:nvCxnSpPr>
            <p:cNvPr id="22" name="Gerader Verbinder 21"/>
            <p:cNvCxnSpPr/>
            <p:nvPr/>
          </p:nvCxnSpPr>
          <p:spPr>
            <a:xfrm>
              <a:off x="4916181"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5" name="Raute 4"/>
            <p:cNvSpPr/>
            <p:nvPr/>
          </p:nvSpPr>
          <p:spPr>
            <a:xfrm>
              <a:off x="4706631" y="2057852"/>
              <a:ext cx="284469" cy="324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24" name="Rechteck 23"/>
            <p:cNvSpPr/>
            <p:nvPr/>
          </p:nvSpPr>
          <p:spPr>
            <a:xfrm>
              <a:off x="4991101" y="2057852"/>
              <a:ext cx="32766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Enquête </a:t>
              </a:r>
              <a:r>
                <a:rPr lang="fr-CH" dirty="0" err="1" smtClean="0">
                  <a:solidFill>
                    <a:schemeClr val="tx2"/>
                  </a:solidFill>
                </a:rPr>
                <a:t>KoRe</a:t>
              </a:r>
              <a:r>
                <a:rPr lang="fr-CH" dirty="0" smtClean="0">
                  <a:solidFill>
                    <a:schemeClr val="tx2"/>
                  </a:solidFill>
                </a:rPr>
                <a:t> / Tarifs 2023</a:t>
              </a:r>
              <a:endParaRPr lang="fr-CH" dirty="0">
                <a:solidFill>
                  <a:schemeClr val="tx2"/>
                </a:solidFill>
              </a:endParaRPr>
            </a:p>
          </p:txBody>
        </p:sp>
        <p:sp>
          <p:nvSpPr>
            <p:cNvPr id="25" name="Textfeld 24"/>
            <p:cNvSpPr txBox="1"/>
            <p:nvPr/>
          </p:nvSpPr>
          <p:spPr>
            <a:xfrm>
              <a:off x="6779675" y="5631418"/>
              <a:ext cx="1018227" cy="369332"/>
            </a:xfrm>
            <a:prstGeom prst="rect">
              <a:avLst/>
            </a:prstGeom>
            <a:noFill/>
          </p:spPr>
          <p:txBody>
            <a:bodyPr wrap="none" rtlCol="0">
              <a:spAutoFit/>
            </a:bodyPr>
            <a:lstStyle/>
            <a:p>
              <a:r>
                <a:rPr lang="de-CH" dirty="0" smtClean="0">
                  <a:solidFill>
                    <a:schemeClr val="tx2">
                      <a:lumMod val="75000"/>
                    </a:schemeClr>
                  </a:solidFill>
                </a:rPr>
                <a:t>08/2022</a:t>
              </a:r>
              <a:endParaRPr lang="de-CH" dirty="0">
                <a:solidFill>
                  <a:schemeClr val="tx2">
                    <a:lumMod val="75000"/>
                  </a:schemeClr>
                </a:solidFill>
              </a:endParaRPr>
            </a:p>
          </p:txBody>
        </p:sp>
        <p:cxnSp>
          <p:nvCxnSpPr>
            <p:cNvPr id="26" name="Gerader Verbinder 25"/>
            <p:cNvCxnSpPr/>
            <p:nvPr/>
          </p:nvCxnSpPr>
          <p:spPr>
            <a:xfrm>
              <a:off x="7340085"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7948167" y="5631418"/>
              <a:ext cx="1018227" cy="369332"/>
            </a:xfrm>
            <a:prstGeom prst="rect">
              <a:avLst/>
            </a:prstGeom>
            <a:noFill/>
          </p:spPr>
          <p:txBody>
            <a:bodyPr wrap="none" rtlCol="0">
              <a:spAutoFit/>
            </a:bodyPr>
            <a:lstStyle/>
            <a:p>
              <a:r>
                <a:rPr lang="de-CH" dirty="0" smtClean="0">
                  <a:solidFill>
                    <a:schemeClr val="tx2">
                      <a:lumMod val="75000"/>
                    </a:schemeClr>
                  </a:solidFill>
                </a:rPr>
                <a:t>09/2022</a:t>
              </a:r>
              <a:endParaRPr lang="de-CH" dirty="0">
                <a:solidFill>
                  <a:schemeClr val="tx2">
                    <a:lumMod val="75000"/>
                  </a:schemeClr>
                </a:solidFill>
              </a:endParaRPr>
            </a:p>
          </p:txBody>
        </p:sp>
        <p:cxnSp>
          <p:nvCxnSpPr>
            <p:cNvPr id="28" name="Gerader Verbinder 27"/>
            <p:cNvCxnSpPr/>
            <p:nvPr/>
          </p:nvCxnSpPr>
          <p:spPr>
            <a:xfrm>
              <a:off x="8508577"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9013928" y="5631418"/>
              <a:ext cx="1018227" cy="369332"/>
            </a:xfrm>
            <a:prstGeom prst="rect">
              <a:avLst/>
            </a:prstGeom>
            <a:noFill/>
          </p:spPr>
          <p:txBody>
            <a:bodyPr wrap="none" rtlCol="0">
              <a:spAutoFit/>
            </a:bodyPr>
            <a:lstStyle/>
            <a:p>
              <a:r>
                <a:rPr lang="de-CH" dirty="0" smtClean="0">
                  <a:solidFill>
                    <a:schemeClr val="tx2">
                      <a:lumMod val="75000"/>
                    </a:schemeClr>
                  </a:solidFill>
                </a:rPr>
                <a:t>10/2022</a:t>
              </a:r>
              <a:endParaRPr lang="de-CH" dirty="0">
                <a:solidFill>
                  <a:schemeClr val="tx2">
                    <a:lumMod val="75000"/>
                  </a:schemeClr>
                </a:solidFill>
              </a:endParaRPr>
            </a:p>
          </p:txBody>
        </p:sp>
        <p:cxnSp>
          <p:nvCxnSpPr>
            <p:cNvPr id="30" name="Gerader Verbinder 29"/>
            <p:cNvCxnSpPr/>
            <p:nvPr/>
          </p:nvCxnSpPr>
          <p:spPr>
            <a:xfrm>
              <a:off x="9574338"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33" name="Raute 32"/>
            <p:cNvSpPr/>
            <p:nvPr/>
          </p:nvSpPr>
          <p:spPr>
            <a:xfrm>
              <a:off x="8322009" y="2057852"/>
              <a:ext cx="284469" cy="324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4" name="Rechteck 33"/>
            <p:cNvSpPr/>
            <p:nvPr/>
          </p:nvSpPr>
          <p:spPr>
            <a:xfrm>
              <a:off x="8633632" y="1615947"/>
              <a:ext cx="3499797"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Publication sur le site des prix  </a:t>
              </a:r>
              <a:endParaRPr lang="fr-CH" dirty="0">
                <a:solidFill>
                  <a:schemeClr val="tx2"/>
                </a:solidFill>
              </a:endParaRPr>
            </a:p>
          </p:txBody>
        </p:sp>
        <p:grpSp>
          <p:nvGrpSpPr>
            <p:cNvPr id="50" name="Gruppieren 49"/>
            <p:cNvGrpSpPr/>
            <p:nvPr/>
          </p:nvGrpSpPr>
          <p:grpSpPr>
            <a:xfrm>
              <a:off x="641823" y="3973448"/>
              <a:ext cx="4796952" cy="333525"/>
              <a:chOff x="641823" y="3973448"/>
              <a:chExt cx="4796952" cy="333525"/>
            </a:xfrm>
          </p:grpSpPr>
          <p:sp>
            <p:nvSpPr>
              <p:cNvPr id="7" name="Rechteck 6"/>
              <p:cNvSpPr/>
              <p:nvPr/>
            </p:nvSpPr>
            <p:spPr>
              <a:xfrm>
                <a:off x="1158359" y="3982973"/>
                <a:ext cx="4280416"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Mise en œuvre V2 Tarifs / </a:t>
                </a:r>
                <a:r>
                  <a:rPr lang="fr-CH" dirty="0" err="1" smtClean="0">
                    <a:solidFill>
                      <a:schemeClr val="tx2"/>
                    </a:solidFill>
                  </a:rPr>
                  <a:t>KoRe</a:t>
                </a:r>
                <a:endParaRPr lang="fr-CH" dirty="0">
                  <a:solidFill>
                    <a:schemeClr val="tx2"/>
                  </a:solidFill>
                </a:endParaRPr>
              </a:p>
            </p:txBody>
          </p:sp>
          <p:sp>
            <p:nvSpPr>
              <p:cNvPr id="38" name="Rechteck 37"/>
              <p:cNvSpPr/>
              <p:nvPr/>
            </p:nvSpPr>
            <p:spPr>
              <a:xfrm>
                <a:off x="641823" y="3973448"/>
                <a:ext cx="72000"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9" name="Rechteck 38"/>
              <p:cNvSpPr/>
              <p:nvPr/>
            </p:nvSpPr>
            <p:spPr>
              <a:xfrm>
                <a:off x="779615" y="3973448"/>
                <a:ext cx="108000"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0" name="Rechteck 39"/>
              <p:cNvSpPr/>
              <p:nvPr/>
            </p:nvSpPr>
            <p:spPr>
              <a:xfrm>
                <a:off x="945982" y="3973448"/>
                <a:ext cx="144000"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70" name="Gruppieren 69"/>
            <p:cNvGrpSpPr/>
            <p:nvPr/>
          </p:nvGrpSpPr>
          <p:grpSpPr>
            <a:xfrm>
              <a:off x="713823" y="2527061"/>
              <a:ext cx="7553878" cy="324000"/>
              <a:chOff x="713823" y="3089036"/>
              <a:chExt cx="7553878" cy="324000"/>
            </a:xfrm>
          </p:grpSpPr>
          <p:sp>
            <p:nvSpPr>
              <p:cNvPr id="36" name="Rechteck 35"/>
              <p:cNvSpPr/>
              <p:nvPr/>
            </p:nvSpPr>
            <p:spPr>
              <a:xfrm>
                <a:off x="1198009" y="3089036"/>
                <a:ext cx="7069692" cy="32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Découverts de couverture</a:t>
                </a:r>
                <a:endParaRPr lang="fr-CH" dirty="0">
                  <a:solidFill>
                    <a:schemeClr val="tx2"/>
                  </a:solidFill>
                </a:endParaRPr>
              </a:p>
            </p:txBody>
          </p:sp>
          <p:sp>
            <p:nvSpPr>
              <p:cNvPr id="41" name="Rechteck 40"/>
              <p:cNvSpPr/>
              <p:nvPr/>
            </p:nvSpPr>
            <p:spPr>
              <a:xfrm>
                <a:off x="713823" y="3089036"/>
                <a:ext cx="72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2" name="Rechteck 41"/>
              <p:cNvSpPr/>
              <p:nvPr/>
            </p:nvSpPr>
            <p:spPr>
              <a:xfrm>
                <a:off x="851615" y="3089036"/>
                <a:ext cx="108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3" name="Rechteck 42"/>
              <p:cNvSpPr/>
              <p:nvPr/>
            </p:nvSpPr>
            <p:spPr>
              <a:xfrm>
                <a:off x="1017982" y="3089036"/>
                <a:ext cx="144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69" name="Gruppieren 68"/>
            <p:cNvGrpSpPr/>
            <p:nvPr/>
          </p:nvGrpSpPr>
          <p:grpSpPr>
            <a:xfrm>
              <a:off x="1787539" y="2939642"/>
              <a:ext cx="6480162" cy="324000"/>
              <a:chOff x="1787539" y="3501617"/>
              <a:chExt cx="6480162" cy="324000"/>
            </a:xfrm>
          </p:grpSpPr>
          <p:sp>
            <p:nvSpPr>
              <p:cNvPr id="35" name="Rechteck 34"/>
              <p:cNvSpPr/>
              <p:nvPr/>
            </p:nvSpPr>
            <p:spPr>
              <a:xfrm>
                <a:off x="2292967" y="3510251"/>
                <a:ext cx="5974734" cy="3086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Qualité et compliance 2022</a:t>
                </a:r>
                <a:endParaRPr lang="fr-CH" dirty="0">
                  <a:solidFill>
                    <a:schemeClr val="tx2"/>
                  </a:solidFill>
                </a:endParaRPr>
              </a:p>
            </p:txBody>
          </p:sp>
          <p:sp>
            <p:nvSpPr>
              <p:cNvPr id="45" name="Rechteck 44"/>
              <p:cNvSpPr/>
              <p:nvPr/>
            </p:nvSpPr>
            <p:spPr>
              <a:xfrm>
                <a:off x="1787539" y="3501617"/>
                <a:ext cx="72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6" name="Rechteck 45"/>
              <p:cNvSpPr/>
              <p:nvPr/>
            </p:nvSpPr>
            <p:spPr>
              <a:xfrm>
                <a:off x="1925331" y="3501617"/>
                <a:ext cx="108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7" name="Rechteck 46"/>
              <p:cNvSpPr/>
              <p:nvPr/>
            </p:nvSpPr>
            <p:spPr>
              <a:xfrm>
                <a:off x="2082173" y="3501617"/>
                <a:ext cx="144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54" name="Gruppieren 53"/>
            <p:cNvGrpSpPr/>
            <p:nvPr/>
          </p:nvGrpSpPr>
          <p:grpSpPr>
            <a:xfrm>
              <a:off x="655456" y="4428506"/>
              <a:ext cx="6837028" cy="325688"/>
              <a:chOff x="655456" y="4428506"/>
              <a:chExt cx="6837028" cy="325688"/>
            </a:xfrm>
          </p:grpSpPr>
          <p:sp>
            <p:nvSpPr>
              <p:cNvPr id="8" name="Rechteck 7"/>
              <p:cNvSpPr/>
              <p:nvPr/>
            </p:nvSpPr>
            <p:spPr>
              <a:xfrm>
                <a:off x="1158359" y="4430194"/>
                <a:ext cx="6334125" cy="32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Mise en œuvre analyses</a:t>
                </a:r>
                <a:endParaRPr lang="fr-CH" dirty="0">
                  <a:solidFill>
                    <a:schemeClr val="tx2"/>
                  </a:solidFill>
                </a:endParaRPr>
              </a:p>
            </p:txBody>
          </p:sp>
          <p:sp>
            <p:nvSpPr>
              <p:cNvPr id="51" name="Rechteck 50"/>
              <p:cNvSpPr/>
              <p:nvPr/>
            </p:nvSpPr>
            <p:spPr>
              <a:xfrm>
                <a:off x="655456" y="4428506"/>
                <a:ext cx="72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2" name="Rechteck 51"/>
              <p:cNvSpPr/>
              <p:nvPr/>
            </p:nvSpPr>
            <p:spPr>
              <a:xfrm>
                <a:off x="793248" y="4428506"/>
                <a:ext cx="108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3" name="Rechteck 52"/>
              <p:cNvSpPr/>
              <p:nvPr/>
            </p:nvSpPr>
            <p:spPr>
              <a:xfrm>
                <a:off x="959615" y="4428506"/>
                <a:ext cx="144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58" name="Gruppieren 57"/>
            <p:cNvGrpSpPr/>
            <p:nvPr/>
          </p:nvGrpSpPr>
          <p:grpSpPr>
            <a:xfrm>
              <a:off x="655456" y="4828705"/>
              <a:ext cx="9503716" cy="326612"/>
              <a:chOff x="655456" y="4828705"/>
              <a:chExt cx="9503716" cy="326612"/>
            </a:xfrm>
          </p:grpSpPr>
          <p:sp>
            <p:nvSpPr>
              <p:cNvPr id="9" name="Rechteck 8"/>
              <p:cNvSpPr/>
              <p:nvPr/>
            </p:nvSpPr>
            <p:spPr>
              <a:xfrm>
                <a:off x="1158359" y="4831317"/>
                <a:ext cx="9000813"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Mise en œuvre du portail E-</a:t>
                </a:r>
                <a:r>
                  <a:rPr lang="fr-CH" dirty="0" err="1" smtClean="0">
                    <a:solidFill>
                      <a:schemeClr val="tx2"/>
                    </a:solidFill>
                  </a:rPr>
                  <a:t>Gov</a:t>
                </a:r>
                <a:r>
                  <a:rPr lang="fr-CH" dirty="0" smtClean="0">
                    <a:solidFill>
                      <a:schemeClr val="tx2"/>
                    </a:solidFill>
                  </a:rPr>
                  <a:t> et Backoffice</a:t>
                </a:r>
                <a:endParaRPr lang="fr-CH" dirty="0">
                  <a:solidFill>
                    <a:schemeClr val="tx2"/>
                  </a:solidFill>
                </a:endParaRPr>
              </a:p>
            </p:txBody>
          </p:sp>
          <p:sp>
            <p:nvSpPr>
              <p:cNvPr id="55" name="Rechteck 54"/>
              <p:cNvSpPr/>
              <p:nvPr/>
            </p:nvSpPr>
            <p:spPr>
              <a:xfrm>
                <a:off x="655456" y="4828705"/>
                <a:ext cx="72000"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6" name="Rechteck 55"/>
              <p:cNvSpPr/>
              <p:nvPr/>
            </p:nvSpPr>
            <p:spPr>
              <a:xfrm>
                <a:off x="793248" y="4828705"/>
                <a:ext cx="108000"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7" name="Rechteck 56"/>
              <p:cNvSpPr/>
              <p:nvPr/>
            </p:nvSpPr>
            <p:spPr>
              <a:xfrm>
                <a:off x="959615" y="4828705"/>
                <a:ext cx="144000"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63" name="Gruppieren 62"/>
            <p:cNvGrpSpPr/>
            <p:nvPr/>
          </p:nvGrpSpPr>
          <p:grpSpPr>
            <a:xfrm>
              <a:off x="1859539" y="3516023"/>
              <a:ext cx="4207885" cy="324001"/>
              <a:chOff x="5408684" y="3982972"/>
              <a:chExt cx="6696170" cy="327538"/>
            </a:xfrm>
            <a:solidFill>
              <a:schemeClr val="accent6">
                <a:lumMod val="40000"/>
                <a:lumOff val="60000"/>
              </a:schemeClr>
            </a:solidFill>
          </p:grpSpPr>
          <p:sp>
            <p:nvSpPr>
              <p:cNvPr id="23" name="Rechteck 22"/>
              <p:cNvSpPr/>
              <p:nvPr/>
            </p:nvSpPr>
            <p:spPr>
              <a:xfrm>
                <a:off x="5408684" y="3982972"/>
                <a:ext cx="6217651" cy="327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Environnement de test activé</a:t>
                </a:r>
                <a:endParaRPr lang="fr-CH" dirty="0">
                  <a:solidFill>
                    <a:schemeClr val="tx2"/>
                  </a:solidFill>
                </a:endParaRPr>
              </a:p>
            </p:txBody>
          </p:sp>
          <p:sp>
            <p:nvSpPr>
              <p:cNvPr id="59" name="Rechteck 58"/>
              <p:cNvSpPr/>
              <p:nvPr/>
            </p:nvSpPr>
            <p:spPr>
              <a:xfrm flipH="1">
                <a:off x="12032854" y="3986510"/>
                <a:ext cx="72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0" name="Rechteck 59"/>
              <p:cNvSpPr/>
              <p:nvPr/>
            </p:nvSpPr>
            <p:spPr>
              <a:xfrm flipH="1">
                <a:off x="11878112" y="3986510"/>
                <a:ext cx="108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1" name="Rechteck 60"/>
              <p:cNvSpPr/>
              <p:nvPr/>
            </p:nvSpPr>
            <p:spPr>
              <a:xfrm flipH="1">
                <a:off x="11685270" y="3986510"/>
                <a:ext cx="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68" name="Gruppieren 67"/>
            <p:cNvGrpSpPr/>
            <p:nvPr/>
          </p:nvGrpSpPr>
          <p:grpSpPr>
            <a:xfrm>
              <a:off x="8660787" y="2057851"/>
              <a:ext cx="3439441" cy="324000"/>
              <a:chOff x="8660787" y="3515176"/>
              <a:chExt cx="3439441" cy="324000"/>
            </a:xfrm>
          </p:grpSpPr>
          <p:sp>
            <p:nvSpPr>
              <p:cNvPr id="32" name="Rechteck 31"/>
              <p:cNvSpPr/>
              <p:nvPr/>
            </p:nvSpPr>
            <p:spPr>
              <a:xfrm>
                <a:off x="8660787" y="3515176"/>
                <a:ext cx="2965548"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Qualité et compliance</a:t>
                </a:r>
                <a:endParaRPr lang="fr-CH" dirty="0">
                  <a:solidFill>
                    <a:schemeClr val="tx2"/>
                  </a:solidFill>
                </a:endParaRPr>
              </a:p>
            </p:txBody>
          </p:sp>
          <p:sp>
            <p:nvSpPr>
              <p:cNvPr id="64" name="Rechteck 63"/>
              <p:cNvSpPr/>
              <p:nvPr/>
            </p:nvSpPr>
            <p:spPr>
              <a:xfrm flipH="1">
                <a:off x="12028228" y="3515176"/>
                <a:ext cx="720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5" name="Rechteck 64"/>
              <p:cNvSpPr/>
              <p:nvPr/>
            </p:nvSpPr>
            <p:spPr>
              <a:xfrm flipH="1">
                <a:off x="11863961" y="3515176"/>
                <a:ext cx="1080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6" name="Rechteck 65"/>
              <p:cNvSpPr/>
              <p:nvPr/>
            </p:nvSpPr>
            <p:spPr>
              <a:xfrm flipH="1">
                <a:off x="11680644" y="3515176"/>
                <a:ext cx="1440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77" name="Gruppieren 76"/>
            <p:cNvGrpSpPr/>
            <p:nvPr/>
          </p:nvGrpSpPr>
          <p:grpSpPr>
            <a:xfrm>
              <a:off x="5690649" y="3971679"/>
              <a:ext cx="6409579" cy="327537"/>
              <a:chOff x="5695275" y="3982973"/>
              <a:chExt cx="6409579" cy="327537"/>
            </a:xfrm>
          </p:grpSpPr>
          <p:sp>
            <p:nvSpPr>
              <p:cNvPr id="78" name="Rechteck 77"/>
              <p:cNvSpPr/>
              <p:nvPr/>
            </p:nvSpPr>
            <p:spPr>
              <a:xfrm>
                <a:off x="5695275" y="3982973"/>
                <a:ext cx="593106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smtClean="0">
                    <a:solidFill>
                      <a:schemeClr val="tx2"/>
                    </a:solidFill>
                  </a:rPr>
                  <a:t>Mise en œuvre formulaire V3 Tarifs / </a:t>
                </a:r>
                <a:r>
                  <a:rPr lang="fr-CH" dirty="0" err="1" smtClean="0">
                    <a:solidFill>
                      <a:schemeClr val="tx2"/>
                    </a:solidFill>
                  </a:rPr>
                  <a:t>KoRe</a:t>
                </a:r>
                <a:endParaRPr lang="fr-CH" dirty="0">
                  <a:solidFill>
                    <a:schemeClr val="tx2"/>
                  </a:solidFill>
                </a:endParaRPr>
              </a:p>
            </p:txBody>
          </p:sp>
          <p:sp>
            <p:nvSpPr>
              <p:cNvPr id="79" name="Rechteck 78"/>
              <p:cNvSpPr/>
              <p:nvPr/>
            </p:nvSpPr>
            <p:spPr>
              <a:xfrm flipH="1">
                <a:off x="12032854" y="3986510"/>
                <a:ext cx="7200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80" name="Rechteck 79"/>
              <p:cNvSpPr/>
              <p:nvPr/>
            </p:nvSpPr>
            <p:spPr>
              <a:xfrm flipH="1">
                <a:off x="11878112" y="3986510"/>
                <a:ext cx="10800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81" name="Rechteck 80"/>
              <p:cNvSpPr/>
              <p:nvPr/>
            </p:nvSpPr>
            <p:spPr>
              <a:xfrm flipH="1">
                <a:off x="11685270" y="3986510"/>
                <a:ext cx="14400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cxnSp>
          <p:nvCxnSpPr>
            <p:cNvPr id="82" name="Gerader Verbinder 81"/>
            <p:cNvCxnSpPr/>
            <p:nvPr/>
          </p:nvCxnSpPr>
          <p:spPr>
            <a:xfrm>
              <a:off x="1787539"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grpSp>
      <p:cxnSp>
        <p:nvCxnSpPr>
          <p:cNvPr id="85" name="Gerader Verbinder 84"/>
          <p:cNvCxnSpPr/>
          <p:nvPr/>
        </p:nvCxnSpPr>
        <p:spPr>
          <a:xfrm>
            <a:off x="422748" y="3762375"/>
            <a:ext cx="11086446" cy="57150"/>
          </a:xfrm>
          <a:prstGeom prst="line">
            <a:avLst/>
          </a:prstGeom>
          <a:ln w="12700">
            <a:solidFill>
              <a:schemeClr val="tx2"/>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89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Mars: Réalisation de la V2 de la comptabilité analytique et des tarifs sur le REF et l’ABN</a:t>
            </a:r>
          </a:p>
          <a:p>
            <a:pPr lvl="1"/>
            <a:r>
              <a:rPr lang="fr-CH" dirty="0" smtClean="0"/>
              <a:t>Ateliers techniques les 16, 22 et 23 mars</a:t>
            </a:r>
          </a:p>
          <a:p>
            <a:pPr lvl="1"/>
            <a:r>
              <a:rPr lang="fr-CH" dirty="0" smtClean="0"/>
              <a:t>Ouverture de l’ABN, dans sa version Bêta, pour les tests, pour les utilisateurs intéressés</a:t>
            </a:r>
          </a:p>
          <a:p>
            <a:r>
              <a:rPr lang="fr-CH" dirty="0" smtClean="0"/>
              <a:t>Avril: Réalisation dans la PROD</a:t>
            </a:r>
          </a:p>
          <a:p>
            <a:pPr lvl="1"/>
            <a:r>
              <a:rPr lang="fr-CH" dirty="0" smtClean="0"/>
              <a:t>Version finale pour les tests pour les utilisateurs intéressés, sur l’ABN </a:t>
            </a:r>
          </a:p>
          <a:p>
            <a:pPr lvl="1"/>
            <a:r>
              <a:rPr lang="fr-CH" dirty="0" smtClean="0"/>
              <a:t>Publication des documents </a:t>
            </a:r>
            <a:r>
              <a:rPr lang="fr-CH" dirty="0" err="1" smtClean="0"/>
              <a:t>xml</a:t>
            </a:r>
            <a:r>
              <a:rPr lang="fr-CH" dirty="0" smtClean="0"/>
              <a:t> définitifs </a:t>
            </a:r>
          </a:p>
          <a:p>
            <a:r>
              <a:rPr lang="fr-CH" dirty="0" smtClean="0"/>
              <a:t>Début mai: Validation de la PROD et invitation aux gestionnaires de réseau pour remplir les formulaires de comptabilité analytique et tarifs 2023</a:t>
            </a:r>
          </a:p>
          <a:p>
            <a:r>
              <a:rPr lang="fr-CH" dirty="0" smtClean="0"/>
              <a:t>Séances d’information pour </a:t>
            </a:r>
            <a:r>
              <a:rPr lang="fr-CH" dirty="0" smtClean="0"/>
              <a:t>les gestionnaires </a:t>
            </a:r>
            <a:r>
              <a:rPr lang="fr-CH" dirty="0" smtClean="0"/>
              <a:t>de réseau d’avril à juin </a:t>
            </a:r>
          </a:p>
          <a:p>
            <a:r>
              <a:rPr lang="fr-CH" dirty="0" err="1" smtClean="0"/>
              <a:t>Tutorials</a:t>
            </a:r>
            <a:r>
              <a:rPr lang="fr-CH" dirty="0" smtClean="0"/>
              <a:t> / </a:t>
            </a:r>
            <a:r>
              <a:rPr lang="fr-CH" dirty="0" err="1" smtClean="0"/>
              <a:t>KoRe</a:t>
            </a:r>
            <a:r>
              <a:rPr lang="fr-CH" dirty="0" smtClean="0"/>
              <a:t> </a:t>
            </a:r>
            <a:r>
              <a:rPr lang="fr-CH" dirty="0" err="1" smtClean="0"/>
              <a:t>Refresher</a:t>
            </a:r>
            <a:r>
              <a:rPr lang="fr-CH" dirty="0" smtClean="0"/>
              <a:t> pour les gestionnaires de réseau en mai</a:t>
            </a:r>
          </a:p>
          <a:p>
            <a:r>
              <a:rPr lang="fr-CH" dirty="0" smtClean="0"/>
              <a:t>31.08.2022 : Délai pour rendre les tarifs et la comptabilité analytique </a:t>
            </a:r>
          </a:p>
          <a:p>
            <a:r>
              <a:rPr lang="fr-CH" dirty="0" smtClean="0"/>
              <a:t>Début septembre: Publication des tarifs 2023 sur le site des prix de l’électricité</a:t>
            </a:r>
          </a:p>
          <a:p>
            <a:r>
              <a:rPr lang="fr-CH" dirty="0" smtClean="0"/>
              <a:t>Octobre: Retour compliance et qualité si nécessaire =&gt; Comptabilité analytique 2022 en avril/mai 2022 pour des raisons de ressources</a:t>
            </a:r>
          </a:p>
          <a:p>
            <a:endParaRPr lang="de-CH" dirty="0"/>
          </a:p>
        </p:txBody>
      </p:sp>
      <p:sp>
        <p:nvSpPr>
          <p:cNvPr id="3" name="Titel 2"/>
          <p:cNvSpPr>
            <a:spLocks noGrp="1"/>
          </p:cNvSpPr>
          <p:nvPr>
            <p:ph type="title"/>
          </p:nvPr>
        </p:nvSpPr>
        <p:spPr/>
        <p:txBody>
          <a:bodyPr/>
          <a:lstStyle/>
          <a:p>
            <a:r>
              <a:rPr lang="fr-CH" dirty="0" smtClean="0"/>
              <a:t>Calendrier enquête 2022</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14</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1786947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A partir du 25 mars environ, il sera possible de commencer à tester sur l’ABN</a:t>
            </a:r>
          </a:p>
          <a:p>
            <a:pPr marL="0" indent="0">
              <a:buNone/>
            </a:pPr>
            <a:endParaRPr lang="fr-CH" dirty="0" smtClean="0"/>
          </a:p>
          <a:p>
            <a:pPr marL="0" indent="0">
              <a:buNone/>
            </a:pPr>
            <a:r>
              <a:rPr lang="fr-CH" dirty="0" smtClean="0"/>
              <a:t>	</a:t>
            </a:r>
            <a:r>
              <a:rPr lang="fr-CH" dirty="0" smtClean="0">
                <a:hlinkClick r:id="rId2"/>
              </a:rPr>
              <a:t>https://www.elcomdata-a.admin.ch</a:t>
            </a:r>
            <a:r>
              <a:rPr lang="fr-CH" dirty="0" smtClean="0"/>
              <a:t> </a:t>
            </a:r>
          </a:p>
          <a:p>
            <a:pPr marL="0" indent="0">
              <a:buNone/>
            </a:pPr>
            <a:endParaRPr lang="fr-CH" dirty="0" smtClean="0"/>
          </a:p>
          <a:p>
            <a:r>
              <a:rPr lang="fr-CH" dirty="0" smtClean="0"/>
              <a:t>Vous pouvez travailler avec un compte test. Si vous en avez besoin d’un, veuillez vous annoncer à cette adresse :  </a:t>
            </a:r>
            <a:r>
              <a:rPr lang="fr-CH" dirty="0" smtClean="0">
                <a:hlinkClick r:id="rId3"/>
              </a:rPr>
              <a:t>data@elcom.admin.ch</a:t>
            </a:r>
            <a:endParaRPr lang="fr-CH" dirty="0" smtClean="0"/>
          </a:p>
          <a:p>
            <a:endParaRPr lang="fr-CH" dirty="0" smtClean="0"/>
          </a:p>
          <a:p>
            <a:r>
              <a:rPr lang="fr-CH" dirty="0" smtClean="0"/>
              <a:t>Remarque: l’ABN est déjà ouvert mais ne contient pas encore les nouveaux formulaires et les adaptations. Il se peut que ceux-ci soient présentés comme de 2022 à partir de la date susmentionnée et ne soient repris que plus tard comme nouveaux formulaires 2023</a:t>
            </a:r>
          </a:p>
          <a:p>
            <a:endParaRPr lang="de-CH" dirty="0"/>
          </a:p>
        </p:txBody>
      </p:sp>
      <p:sp>
        <p:nvSpPr>
          <p:cNvPr id="3" name="Titel 2"/>
          <p:cNvSpPr>
            <a:spLocks noGrp="1"/>
          </p:cNvSpPr>
          <p:nvPr>
            <p:ph type="title"/>
          </p:nvPr>
        </p:nvSpPr>
        <p:spPr/>
        <p:txBody>
          <a:bodyPr/>
          <a:lstStyle/>
          <a:p>
            <a:r>
              <a:rPr lang="de-CH" dirty="0" smtClean="0"/>
              <a:t>Tests </a:t>
            </a:r>
            <a:r>
              <a:rPr lang="de-CH" dirty="0" err="1" smtClean="0"/>
              <a:t>sur</a:t>
            </a:r>
            <a:r>
              <a:rPr lang="de-CH" dirty="0" smtClean="0"/>
              <a:t> </a:t>
            </a:r>
            <a:r>
              <a:rPr lang="de-CH" dirty="0" err="1" smtClean="0"/>
              <a:t>l’ABN</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15</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1599803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endParaRPr lang="de-CH" dirty="0" smtClean="0"/>
          </a:p>
          <a:p>
            <a:endParaRPr lang="de-CH" dirty="0"/>
          </a:p>
          <a:p>
            <a:endParaRPr lang="de-CH" dirty="0" smtClean="0"/>
          </a:p>
          <a:p>
            <a:endParaRPr lang="de-CH" dirty="0" smtClean="0"/>
          </a:p>
          <a:p>
            <a:r>
              <a:rPr lang="de-CH" dirty="0" smtClean="0"/>
              <a:t>info@elcom.admin.ch</a:t>
            </a:r>
          </a:p>
          <a:p>
            <a:r>
              <a:rPr lang="de-CH" dirty="0" smtClean="0"/>
              <a:t>www.elcom.admin.ch</a:t>
            </a:r>
          </a:p>
          <a:p>
            <a:endParaRPr lang="de-CH" dirty="0"/>
          </a:p>
        </p:txBody>
      </p:sp>
      <p:sp>
        <p:nvSpPr>
          <p:cNvPr id="6" name="Titel 5"/>
          <p:cNvSpPr>
            <a:spLocks noGrp="1"/>
          </p:cNvSpPr>
          <p:nvPr>
            <p:ph type="title"/>
          </p:nvPr>
        </p:nvSpPr>
        <p:spPr/>
        <p:txBody>
          <a:bodyPr/>
          <a:lstStyle/>
          <a:p>
            <a:r>
              <a:rPr lang="fr-CH" dirty="0" smtClean="0"/>
              <a:t>Nous vous remercions pour votre attention</a:t>
            </a:r>
            <a:endParaRPr lang="fr-CH" dirty="0"/>
          </a:p>
        </p:txBody>
      </p:sp>
      <p:sp>
        <p:nvSpPr>
          <p:cNvPr id="9" name="Foliennummernplatzhalter 6"/>
          <p:cNvSpPr>
            <a:spLocks noGrp="1"/>
          </p:cNvSpPr>
          <p:nvPr>
            <p:ph type="sldNum" sz="quarter" idx="12"/>
          </p:nvPr>
        </p:nvSpPr>
        <p:spPr>
          <a:xfrm>
            <a:off x="10829373" y="6454588"/>
            <a:ext cx="871828" cy="266888"/>
          </a:xfrm>
        </p:spPr>
        <p:txBody>
          <a:bodyPr/>
          <a:lstStyle/>
          <a:p>
            <a:fld id="{EA1EA096-0471-4A5C-A296-789EA7ECDBC6}" type="slidenum">
              <a:rPr lang="de-CH" smtClean="0"/>
              <a:pPr/>
              <a:t>16</a:t>
            </a:fld>
            <a:endParaRPr lang="de-CH" dirty="0"/>
          </a:p>
        </p:txBody>
      </p:sp>
    </p:spTree>
    <p:extLst>
      <p:ext uri="{BB962C8B-B14F-4D97-AF65-F5344CB8AC3E}">
        <p14:creationId xmlns:p14="http://schemas.microsoft.com/office/powerpoint/2010/main" val="328998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Sound-Check</a:t>
            </a:r>
          </a:p>
          <a:p>
            <a:r>
              <a:rPr lang="fr-CH" dirty="0" smtClean="0"/>
              <a:t>Aperçu du projet</a:t>
            </a:r>
          </a:p>
          <a:p>
            <a:r>
              <a:rPr lang="fr-CH" dirty="0" smtClean="0"/>
              <a:t>Perspective Q4-2022</a:t>
            </a:r>
          </a:p>
          <a:p>
            <a:r>
              <a:rPr lang="fr-CH" dirty="0" smtClean="0"/>
              <a:t>Formulaires en ligne pour la comptabilité analytique et les tarifs 2023 – l’essentiel en bref </a:t>
            </a:r>
          </a:p>
          <a:p>
            <a:r>
              <a:rPr lang="fr-CH" dirty="0" smtClean="0"/>
              <a:t>Conseils et astuces</a:t>
            </a:r>
          </a:p>
          <a:p>
            <a:r>
              <a:rPr lang="fr-CH" dirty="0" err="1" smtClean="0"/>
              <a:t>Reminder</a:t>
            </a:r>
            <a:r>
              <a:rPr lang="fr-CH" dirty="0" smtClean="0"/>
              <a:t> / les principales règles en un coup d’</a:t>
            </a:r>
            <a:r>
              <a:rPr lang="fr-CH" dirty="0" err="1" smtClean="0"/>
              <a:t>oeil</a:t>
            </a:r>
            <a:endParaRPr lang="fr-CH" dirty="0" smtClean="0"/>
          </a:p>
          <a:p>
            <a:r>
              <a:rPr lang="fr-CH" dirty="0" smtClean="0"/>
              <a:t>Planning 2022</a:t>
            </a:r>
          </a:p>
          <a:p>
            <a:r>
              <a:rPr lang="fr-CH" dirty="0" smtClean="0"/>
              <a:t>Questions et opérations sur le formulaire</a:t>
            </a:r>
          </a:p>
          <a:p>
            <a:r>
              <a:rPr lang="fr-CH" dirty="0" smtClean="0"/>
              <a:t>Pause : env. 10h</a:t>
            </a:r>
          </a:p>
          <a:p>
            <a:endParaRPr lang="de-CH" dirty="0" smtClean="0"/>
          </a:p>
          <a:p>
            <a:endParaRPr lang="de-CH" dirty="0"/>
          </a:p>
        </p:txBody>
      </p:sp>
      <p:sp>
        <p:nvSpPr>
          <p:cNvPr id="3" name="Titel 2"/>
          <p:cNvSpPr>
            <a:spLocks noGrp="1"/>
          </p:cNvSpPr>
          <p:nvPr>
            <p:ph type="title"/>
          </p:nvPr>
        </p:nvSpPr>
        <p:spPr/>
        <p:txBody>
          <a:bodyPr/>
          <a:lstStyle/>
          <a:p>
            <a:r>
              <a:rPr lang="de-CH" dirty="0" smtClean="0"/>
              <a:t>Agenda</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2</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
        <p:nvSpPr>
          <p:cNvPr id="6" name="Textfeld 5"/>
          <p:cNvSpPr txBox="1"/>
          <p:nvPr/>
        </p:nvSpPr>
        <p:spPr>
          <a:xfrm>
            <a:off x="1638300" y="4514850"/>
            <a:ext cx="9191073" cy="1200329"/>
          </a:xfrm>
          <a:prstGeom prst="rect">
            <a:avLst/>
          </a:prstGeom>
          <a:noFill/>
        </p:spPr>
        <p:txBody>
          <a:bodyPr wrap="square" rtlCol="0">
            <a:spAutoFit/>
          </a:bodyPr>
          <a:lstStyle/>
          <a:p>
            <a:endParaRPr lang="fr-CH" dirty="0" smtClean="0">
              <a:solidFill>
                <a:schemeClr val="tx2">
                  <a:lumMod val="75000"/>
                </a:schemeClr>
              </a:solidFill>
            </a:endParaRPr>
          </a:p>
          <a:p>
            <a:r>
              <a:rPr lang="fr-CH" dirty="0" err="1" smtClean="0">
                <a:solidFill>
                  <a:schemeClr val="tx2">
                    <a:lumMod val="75000"/>
                  </a:schemeClr>
                </a:solidFill>
              </a:rPr>
              <a:t>Disclaimer</a:t>
            </a:r>
            <a:r>
              <a:rPr lang="fr-CH" dirty="0" smtClean="0">
                <a:solidFill>
                  <a:schemeClr val="tx2">
                    <a:lumMod val="75000"/>
                  </a:schemeClr>
                </a:solidFill>
              </a:rPr>
              <a:t>: Veuillez noter que la V2 des formulaires des tarifs et de la comptabilité analytique fait actuellement l’objet d’un travail intensif et que, par conséquent, diverses fonctions ne sont pas encore ou pas entièrement disponibles dans les formulaires. </a:t>
            </a:r>
            <a:endParaRPr lang="fr-CH" dirty="0">
              <a:solidFill>
                <a:schemeClr val="tx2">
                  <a:lumMod val="75000"/>
                </a:schemeClr>
              </a:solidFill>
            </a:endParaRPr>
          </a:p>
        </p:txBody>
      </p:sp>
    </p:spTree>
    <p:extLst>
      <p:ext uri="{BB962C8B-B14F-4D97-AF65-F5344CB8AC3E}">
        <p14:creationId xmlns:p14="http://schemas.microsoft.com/office/powerpoint/2010/main" val="278944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CH" dirty="0" smtClean="0"/>
              <a:t>Aperçu: Les éléments d’EDES et les unités de réalisation	</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3</a:t>
            </a:fld>
            <a:endParaRPr lang="de-CH"/>
          </a:p>
        </p:txBody>
      </p:sp>
      <p:pic>
        <p:nvPicPr>
          <p:cNvPr id="31" name="Grafik 30"/>
          <p:cNvPicPr>
            <a:picLocks noChangeAspect="1"/>
          </p:cNvPicPr>
          <p:nvPr/>
        </p:nvPicPr>
        <p:blipFill>
          <a:blip r:embed="rId2"/>
          <a:stretch>
            <a:fillRect/>
          </a:stretch>
        </p:blipFill>
        <p:spPr>
          <a:xfrm>
            <a:off x="8959251" y="3319239"/>
            <a:ext cx="3108923" cy="1717891"/>
          </a:xfrm>
          <a:prstGeom prst="rect">
            <a:avLst/>
          </a:prstGeom>
          <a:ln>
            <a:solidFill>
              <a:schemeClr val="bg1">
                <a:lumMod val="75000"/>
              </a:schemeClr>
            </a:solidFill>
          </a:ln>
        </p:spPr>
      </p:pic>
      <p:pic>
        <p:nvPicPr>
          <p:cNvPr id="32" name="Grafik 31"/>
          <p:cNvPicPr>
            <a:picLocks noChangeAspect="1"/>
          </p:cNvPicPr>
          <p:nvPr/>
        </p:nvPicPr>
        <p:blipFill>
          <a:blip r:embed="rId3"/>
          <a:stretch>
            <a:fillRect/>
          </a:stretch>
        </p:blipFill>
        <p:spPr>
          <a:xfrm>
            <a:off x="596732" y="3455056"/>
            <a:ext cx="4456145" cy="2385330"/>
          </a:xfrm>
          <a:prstGeom prst="rect">
            <a:avLst/>
          </a:prstGeom>
        </p:spPr>
      </p:pic>
      <p:pic>
        <p:nvPicPr>
          <p:cNvPr id="30" name="Grafik 29"/>
          <p:cNvPicPr>
            <a:picLocks noChangeAspect="1"/>
          </p:cNvPicPr>
          <p:nvPr/>
        </p:nvPicPr>
        <p:blipFill rotWithShape="1">
          <a:blip r:embed="rId4"/>
          <a:srcRect t="5858" r="5639"/>
          <a:stretch/>
        </p:blipFill>
        <p:spPr>
          <a:xfrm rot="18444253">
            <a:off x="6948898" y="5607117"/>
            <a:ext cx="1469641" cy="1015085"/>
          </a:xfrm>
          <a:prstGeom prst="rect">
            <a:avLst/>
          </a:prstGeom>
          <a:ln>
            <a:solidFill>
              <a:schemeClr val="bg1">
                <a:lumMod val="75000"/>
              </a:schemeClr>
            </a:solidFill>
          </a:ln>
        </p:spPr>
      </p:pic>
      <p:sp>
        <p:nvSpPr>
          <p:cNvPr id="33" name="Rechteck 32"/>
          <p:cNvSpPr/>
          <p:nvPr/>
        </p:nvSpPr>
        <p:spPr>
          <a:xfrm>
            <a:off x="2574087" y="5741028"/>
            <a:ext cx="2478790" cy="1169551"/>
          </a:xfrm>
          <a:prstGeom prst="rect">
            <a:avLst/>
          </a:prstGeom>
        </p:spPr>
        <p:txBody>
          <a:bodyPr wrap="square">
            <a:spAutoFit/>
          </a:bodyPr>
          <a:lstStyle/>
          <a:p>
            <a:pPr algn="r"/>
            <a:r>
              <a:rPr lang="fr-CH" altLang="de-DE" sz="1400" dirty="0" smtClean="0">
                <a:solidFill>
                  <a:schemeClr val="tx2"/>
                </a:solidFill>
              </a:rPr>
              <a:t>Formulaires en ligne </a:t>
            </a:r>
          </a:p>
          <a:p>
            <a:pPr algn="r"/>
            <a:r>
              <a:rPr lang="fr-CH" altLang="de-DE" sz="1400" dirty="0" smtClean="0">
                <a:solidFill>
                  <a:schemeClr val="tx2"/>
                </a:solidFill>
              </a:rPr>
              <a:t>Tarifs, Comptabilité analytique, Qualité, </a:t>
            </a:r>
          </a:p>
          <a:p>
            <a:pPr algn="r"/>
            <a:r>
              <a:rPr lang="fr-CH" altLang="de-DE" sz="1400" dirty="0" smtClean="0">
                <a:solidFill>
                  <a:schemeClr val="tx2"/>
                </a:solidFill>
              </a:rPr>
              <a:t>Changements relatifs aux clients finaux</a:t>
            </a:r>
          </a:p>
        </p:txBody>
      </p:sp>
      <p:pic>
        <p:nvPicPr>
          <p:cNvPr id="2" name="Grafik 1"/>
          <p:cNvPicPr>
            <a:picLocks noChangeAspect="1"/>
          </p:cNvPicPr>
          <p:nvPr/>
        </p:nvPicPr>
        <p:blipFill>
          <a:blip r:embed="rId5"/>
          <a:stretch>
            <a:fillRect/>
          </a:stretch>
        </p:blipFill>
        <p:spPr>
          <a:xfrm>
            <a:off x="1488079" y="1286096"/>
            <a:ext cx="3728568" cy="1488537"/>
          </a:xfrm>
          <a:prstGeom prst="rect">
            <a:avLst/>
          </a:prstGeom>
          <a:ln>
            <a:solidFill>
              <a:schemeClr val="bg1">
                <a:lumMod val="75000"/>
              </a:schemeClr>
            </a:solidFill>
          </a:ln>
        </p:spPr>
      </p:pic>
      <p:pic>
        <p:nvPicPr>
          <p:cNvPr id="7" name="Grafik 6"/>
          <p:cNvPicPr>
            <a:picLocks noChangeAspect="1"/>
          </p:cNvPicPr>
          <p:nvPr/>
        </p:nvPicPr>
        <p:blipFill>
          <a:blip r:embed="rId6"/>
          <a:stretch>
            <a:fillRect/>
          </a:stretch>
        </p:blipFill>
        <p:spPr>
          <a:xfrm>
            <a:off x="5868023" y="1347010"/>
            <a:ext cx="5344758" cy="1345837"/>
          </a:xfrm>
          <a:prstGeom prst="rect">
            <a:avLst/>
          </a:prstGeom>
          <a:ln>
            <a:solidFill>
              <a:schemeClr val="bg1">
                <a:lumMod val="75000"/>
              </a:schemeClr>
            </a:solidFill>
          </a:ln>
        </p:spPr>
      </p:pic>
      <p:sp>
        <p:nvSpPr>
          <p:cNvPr id="5" name="Textfeld 4"/>
          <p:cNvSpPr txBox="1"/>
          <p:nvPr/>
        </p:nvSpPr>
        <p:spPr>
          <a:xfrm>
            <a:off x="1488079" y="2862666"/>
            <a:ext cx="4284186" cy="369332"/>
          </a:xfrm>
          <a:prstGeom prst="rect">
            <a:avLst/>
          </a:prstGeom>
          <a:solidFill>
            <a:srgbClr val="FFF0C2"/>
          </a:solidFill>
        </p:spPr>
        <p:txBody>
          <a:bodyPr wrap="none" rtlCol="0">
            <a:spAutoFit/>
          </a:bodyPr>
          <a:lstStyle>
            <a:defPPr>
              <a:defRPr lang="de-DE"/>
            </a:defPPr>
            <a:lvl1pPr>
              <a:defRPr>
                <a:solidFill>
                  <a:schemeClr val="tx2"/>
                </a:solidFill>
              </a:defRPr>
            </a:lvl1pPr>
          </a:lstStyle>
          <a:p>
            <a:r>
              <a:rPr lang="fr-CH" dirty="0" smtClean="0"/>
              <a:t>RE 2: e-GOV / Processus de </a:t>
            </a:r>
            <a:r>
              <a:rPr lang="fr-CH" dirty="0" err="1" smtClean="0"/>
              <a:t>Frontoffice</a:t>
            </a:r>
            <a:endParaRPr lang="fr-CH" dirty="0"/>
          </a:p>
        </p:txBody>
      </p:sp>
      <p:sp>
        <p:nvSpPr>
          <p:cNvPr id="21" name="Textfeld 20"/>
          <p:cNvSpPr txBox="1"/>
          <p:nvPr/>
        </p:nvSpPr>
        <p:spPr>
          <a:xfrm>
            <a:off x="86207" y="5929994"/>
            <a:ext cx="2916183" cy="369332"/>
          </a:xfrm>
          <a:prstGeom prst="rect">
            <a:avLst/>
          </a:prstGeom>
          <a:solidFill>
            <a:srgbClr val="FFF0C2"/>
          </a:solidFill>
        </p:spPr>
        <p:txBody>
          <a:bodyPr wrap="none" rtlCol="0">
            <a:spAutoFit/>
          </a:bodyPr>
          <a:lstStyle>
            <a:defPPr>
              <a:defRPr lang="de-DE"/>
            </a:defPPr>
            <a:lvl1pPr>
              <a:defRPr>
                <a:solidFill>
                  <a:schemeClr val="tx2"/>
                </a:solidFill>
              </a:defRPr>
            </a:lvl1pPr>
          </a:lstStyle>
          <a:p>
            <a:r>
              <a:rPr lang="fr-CH" dirty="0" smtClean="0"/>
              <a:t>RE 3: Formulaires en ligne</a:t>
            </a:r>
            <a:endParaRPr lang="fr-CH" dirty="0"/>
          </a:p>
        </p:txBody>
      </p:sp>
      <p:sp>
        <p:nvSpPr>
          <p:cNvPr id="22" name="Textfeld 21"/>
          <p:cNvSpPr txBox="1"/>
          <p:nvPr/>
        </p:nvSpPr>
        <p:spPr>
          <a:xfrm>
            <a:off x="8639332" y="5597170"/>
            <a:ext cx="2542006" cy="646331"/>
          </a:xfrm>
          <a:prstGeom prst="rect">
            <a:avLst/>
          </a:prstGeom>
          <a:solidFill>
            <a:srgbClr val="FFF0C2"/>
          </a:solidFill>
        </p:spPr>
        <p:txBody>
          <a:bodyPr wrap="square" rtlCol="0">
            <a:spAutoFit/>
          </a:bodyPr>
          <a:lstStyle>
            <a:defPPr>
              <a:defRPr lang="de-DE"/>
            </a:defPPr>
            <a:lvl1pPr>
              <a:defRPr>
                <a:solidFill>
                  <a:schemeClr val="tx2"/>
                </a:solidFill>
              </a:defRPr>
            </a:lvl1pPr>
          </a:lstStyle>
          <a:p>
            <a:r>
              <a:rPr lang="fr-CH" dirty="0" smtClean="0"/>
              <a:t>RE 4: Evaluations / Analyse de données</a:t>
            </a:r>
            <a:endParaRPr lang="fr-CH" dirty="0"/>
          </a:p>
        </p:txBody>
      </p:sp>
      <p:sp>
        <p:nvSpPr>
          <p:cNvPr id="23" name="Textfeld 22"/>
          <p:cNvSpPr txBox="1"/>
          <p:nvPr/>
        </p:nvSpPr>
        <p:spPr>
          <a:xfrm>
            <a:off x="8639724" y="5010866"/>
            <a:ext cx="3557384" cy="369332"/>
          </a:xfrm>
          <a:prstGeom prst="rect">
            <a:avLst/>
          </a:prstGeom>
          <a:solidFill>
            <a:srgbClr val="FFF0C2"/>
          </a:solidFill>
        </p:spPr>
        <p:txBody>
          <a:bodyPr wrap="none" rtlCol="0">
            <a:spAutoFit/>
          </a:bodyPr>
          <a:lstStyle>
            <a:defPPr>
              <a:defRPr lang="de-DE"/>
            </a:defPPr>
            <a:lvl1pPr>
              <a:defRPr>
                <a:solidFill>
                  <a:schemeClr val="tx2"/>
                </a:solidFill>
              </a:defRPr>
            </a:lvl1pPr>
          </a:lstStyle>
          <a:p>
            <a:r>
              <a:rPr lang="fr-CH" dirty="0" smtClean="0"/>
              <a:t>RE 1: Site des prix de l’électricité</a:t>
            </a:r>
            <a:endParaRPr lang="fr-CH" dirty="0"/>
          </a:p>
        </p:txBody>
      </p:sp>
      <p:sp>
        <p:nvSpPr>
          <p:cNvPr id="24" name="Textfeld 23"/>
          <p:cNvSpPr txBox="1"/>
          <p:nvPr/>
        </p:nvSpPr>
        <p:spPr>
          <a:xfrm>
            <a:off x="5868023" y="2745229"/>
            <a:ext cx="4258538" cy="369332"/>
          </a:xfrm>
          <a:prstGeom prst="rect">
            <a:avLst/>
          </a:prstGeom>
          <a:solidFill>
            <a:srgbClr val="FFF0C2"/>
          </a:solidFill>
        </p:spPr>
        <p:txBody>
          <a:bodyPr wrap="none" rtlCol="0">
            <a:spAutoFit/>
          </a:bodyPr>
          <a:lstStyle/>
          <a:p>
            <a:r>
              <a:rPr lang="fr-CH" dirty="0" smtClean="0">
                <a:solidFill>
                  <a:schemeClr val="tx2"/>
                </a:solidFill>
              </a:rPr>
              <a:t>RE 2: e-GOV / Processus de Backoffice</a:t>
            </a:r>
            <a:endParaRPr lang="fr-CH" dirty="0">
              <a:solidFill>
                <a:schemeClr val="tx2"/>
              </a:solidFill>
            </a:endParaRPr>
          </a:p>
        </p:txBody>
      </p:sp>
      <p:pic>
        <p:nvPicPr>
          <p:cNvPr id="6" name="Grafik 5"/>
          <p:cNvPicPr>
            <a:picLocks noChangeAspect="1"/>
          </p:cNvPicPr>
          <p:nvPr/>
        </p:nvPicPr>
        <p:blipFill rotWithShape="1">
          <a:blip r:embed="rId7"/>
          <a:srcRect l="8462" r="6773" b="6118"/>
          <a:stretch/>
        </p:blipFill>
        <p:spPr>
          <a:xfrm>
            <a:off x="5905500" y="3276847"/>
            <a:ext cx="1857375" cy="2000003"/>
          </a:xfrm>
          <a:prstGeom prst="rect">
            <a:avLst/>
          </a:prstGeom>
        </p:spPr>
      </p:pic>
      <p:sp>
        <p:nvSpPr>
          <p:cNvPr id="12" name="Pfeil nach rechts 11"/>
          <p:cNvSpPr/>
          <p:nvPr/>
        </p:nvSpPr>
        <p:spPr>
          <a:xfrm rot="5400000">
            <a:off x="2902151" y="3594048"/>
            <a:ext cx="647700" cy="1905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Pfeil nach rechts 25"/>
          <p:cNvSpPr/>
          <p:nvPr/>
        </p:nvSpPr>
        <p:spPr>
          <a:xfrm>
            <a:off x="5112886" y="4468307"/>
            <a:ext cx="647700" cy="1905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Pfeil nach rechts 26"/>
          <p:cNvSpPr/>
          <p:nvPr/>
        </p:nvSpPr>
        <p:spPr>
          <a:xfrm>
            <a:off x="7980640" y="4124325"/>
            <a:ext cx="868012" cy="21769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Pfeil nach rechts 27"/>
          <p:cNvSpPr/>
          <p:nvPr/>
        </p:nvSpPr>
        <p:spPr>
          <a:xfrm rot="19059328">
            <a:off x="7620742" y="3335323"/>
            <a:ext cx="868012" cy="21769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Pfeil nach rechts 33"/>
          <p:cNvSpPr/>
          <p:nvPr/>
        </p:nvSpPr>
        <p:spPr>
          <a:xfrm rot="2122710">
            <a:off x="7775301" y="5140723"/>
            <a:ext cx="868012" cy="21769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5343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p:nvPr>
        </p:nvSpPr>
        <p:spPr/>
        <p:txBody>
          <a:bodyPr/>
          <a:lstStyle/>
          <a:p>
            <a:r>
              <a:rPr lang="fr-CH" dirty="0" smtClean="0"/>
              <a:t>Perspective Q4/2022: Nouveau portail «</a:t>
            </a:r>
            <a:r>
              <a:rPr lang="fr-CH" dirty="0" err="1" smtClean="0"/>
              <a:t>eGovernment</a:t>
            </a:r>
            <a:r>
              <a:rPr lang="fr-CH" dirty="0" smtClean="0"/>
              <a:t> UVEK»</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4</a:t>
            </a:fld>
            <a:endParaRPr lang="de-CH"/>
          </a:p>
        </p:txBody>
      </p:sp>
      <p:sp>
        <p:nvSpPr>
          <p:cNvPr id="5" name="Fußzeilenplatzhalter 4"/>
          <p:cNvSpPr>
            <a:spLocks noGrp="1"/>
          </p:cNvSpPr>
          <p:nvPr>
            <p:ph type="ftr" sz="quarter" idx="11"/>
          </p:nvPr>
        </p:nvSpPr>
        <p:spPr/>
        <p:txBody>
          <a:bodyPr/>
          <a:lstStyle/>
          <a:p>
            <a:r>
              <a:rPr lang="de-CH" smtClean="0"/>
              <a:t>Titel Referat • Ort • Datum</a:t>
            </a:r>
            <a:endParaRPr lang="de-CH" dirty="0" smtClean="0"/>
          </a:p>
        </p:txBody>
      </p:sp>
      <p:pic>
        <p:nvPicPr>
          <p:cNvPr id="6" name="Grafik 5"/>
          <p:cNvPicPr>
            <a:picLocks noChangeAspect="1"/>
          </p:cNvPicPr>
          <p:nvPr/>
        </p:nvPicPr>
        <p:blipFill rotWithShape="1">
          <a:blip r:embed="rId2"/>
          <a:srcRect r="1905"/>
          <a:stretch/>
        </p:blipFill>
        <p:spPr>
          <a:xfrm>
            <a:off x="-142875" y="1335408"/>
            <a:ext cx="12449175" cy="5386067"/>
          </a:xfrm>
          <a:prstGeom prst="rect">
            <a:avLst/>
          </a:prstGeom>
        </p:spPr>
      </p:pic>
      <p:pic>
        <p:nvPicPr>
          <p:cNvPr id="8" name="Grafik 7"/>
          <p:cNvPicPr>
            <a:picLocks noChangeAspect="1"/>
          </p:cNvPicPr>
          <p:nvPr/>
        </p:nvPicPr>
        <p:blipFill>
          <a:blip r:embed="rId3"/>
          <a:stretch>
            <a:fillRect/>
          </a:stretch>
        </p:blipFill>
        <p:spPr>
          <a:xfrm>
            <a:off x="756629" y="3542403"/>
            <a:ext cx="11160488" cy="2353572"/>
          </a:xfrm>
          <a:prstGeom prst="rect">
            <a:avLst/>
          </a:prstGeom>
        </p:spPr>
      </p:pic>
      <p:pic>
        <p:nvPicPr>
          <p:cNvPr id="9" name="Grafik 8"/>
          <p:cNvPicPr>
            <a:picLocks noChangeAspect="1"/>
          </p:cNvPicPr>
          <p:nvPr/>
        </p:nvPicPr>
        <p:blipFill>
          <a:blip r:embed="rId4"/>
          <a:stretch>
            <a:fillRect/>
          </a:stretch>
        </p:blipFill>
        <p:spPr>
          <a:xfrm>
            <a:off x="9497767" y="101386"/>
            <a:ext cx="2419350" cy="965865"/>
          </a:xfrm>
          <a:prstGeom prst="rect">
            <a:avLst/>
          </a:prstGeom>
          <a:ln>
            <a:solidFill>
              <a:schemeClr val="bg1">
                <a:lumMod val="75000"/>
              </a:schemeClr>
            </a:solidFill>
          </a:ln>
        </p:spPr>
      </p:pic>
    </p:spTree>
    <p:extLst>
      <p:ext uri="{BB962C8B-B14F-4D97-AF65-F5344CB8AC3E}">
        <p14:creationId xmlns:p14="http://schemas.microsoft.com/office/powerpoint/2010/main" val="374356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Les formulaires Excel utilisés jusqu’à présent peuvent toujours être utilisés pour une importation simple. Mais ils ne sont plus actualisés, c’est-à-dire qu’il reste des champs à remplir dans le formulaire en ligne. En outre, ils ne sont disponibles qu’en allemand, en tant que «béquille» technique</a:t>
            </a:r>
          </a:p>
          <a:p>
            <a:endParaRPr lang="fr-CH" sz="1000" dirty="0" smtClean="0"/>
          </a:p>
          <a:p>
            <a:r>
              <a:rPr lang="fr-CH" dirty="0" smtClean="0"/>
              <a:t>Tarifs: Les données des communes peuvent être reportées dans toutes les catégories</a:t>
            </a:r>
            <a:endParaRPr lang="fr-CH" sz="1000" dirty="0" smtClean="0"/>
          </a:p>
          <a:p>
            <a:r>
              <a:rPr lang="fr-CH" dirty="0" smtClean="0"/>
              <a:t>Nouvelle conception des fonctions d’importation et d’exportation</a:t>
            </a:r>
          </a:p>
          <a:p>
            <a:endParaRPr lang="fr-CH" dirty="0" smtClean="0"/>
          </a:p>
          <a:p>
            <a:endParaRPr lang="fr-CH" dirty="0" smtClean="0"/>
          </a:p>
          <a:p>
            <a:r>
              <a:rPr lang="fr-CH" dirty="0" smtClean="0"/>
              <a:t>Augmentation du nombre de chiffres après la virgule pour les ct./kWh et pour les points de mesures à 6 positions (Points de mesure en cours)</a:t>
            </a:r>
            <a:endParaRPr lang="fr-CH" sz="1000" dirty="0" smtClean="0"/>
          </a:p>
          <a:p>
            <a:r>
              <a:rPr lang="fr-CH" dirty="0" smtClean="0"/>
              <a:t>Envoi d’e-mails d’erreur supprimé</a:t>
            </a:r>
          </a:p>
          <a:p>
            <a:endParaRPr lang="fr-CH" sz="1000" dirty="0" smtClean="0"/>
          </a:p>
          <a:p>
            <a:r>
              <a:rPr lang="fr-CH" dirty="0" smtClean="0"/>
              <a:t>Avertissement de timeout 10 minutes avant la fin de la session</a:t>
            </a:r>
          </a:p>
          <a:p>
            <a:endParaRPr lang="de-CH" sz="1000" dirty="0"/>
          </a:p>
          <a:p>
            <a:endParaRPr lang="de-CH" dirty="0" smtClean="0"/>
          </a:p>
          <a:p>
            <a:endParaRPr lang="de-CH" dirty="0"/>
          </a:p>
        </p:txBody>
      </p:sp>
      <p:sp>
        <p:nvSpPr>
          <p:cNvPr id="3" name="Titel 2"/>
          <p:cNvSpPr>
            <a:spLocks noGrp="1"/>
          </p:cNvSpPr>
          <p:nvPr>
            <p:ph type="title"/>
          </p:nvPr>
        </p:nvSpPr>
        <p:spPr/>
        <p:txBody>
          <a:bodyPr/>
          <a:lstStyle/>
          <a:p>
            <a:r>
              <a:rPr lang="fr-CH" dirty="0" smtClean="0"/>
              <a:t>Formulaires en ligne pour la comptabilité analytique et les tarifs 2023 – l’essentiel en bref (1)</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5</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pic>
        <p:nvPicPr>
          <p:cNvPr id="6" name="Grafik 5"/>
          <p:cNvPicPr>
            <a:picLocks noChangeAspect="1"/>
          </p:cNvPicPr>
          <p:nvPr/>
        </p:nvPicPr>
        <p:blipFill>
          <a:blip r:embed="rId2"/>
          <a:stretch>
            <a:fillRect/>
          </a:stretch>
        </p:blipFill>
        <p:spPr>
          <a:xfrm>
            <a:off x="315997" y="3883880"/>
            <a:ext cx="5416828" cy="476274"/>
          </a:xfrm>
          <a:prstGeom prst="rect">
            <a:avLst/>
          </a:prstGeom>
        </p:spPr>
      </p:pic>
      <p:pic>
        <p:nvPicPr>
          <p:cNvPr id="7" name="Grafik 6"/>
          <p:cNvPicPr>
            <a:picLocks noChangeAspect="1"/>
          </p:cNvPicPr>
          <p:nvPr/>
        </p:nvPicPr>
        <p:blipFill>
          <a:blip r:embed="rId3"/>
          <a:stretch>
            <a:fillRect/>
          </a:stretch>
        </p:blipFill>
        <p:spPr>
          <a:xfrm>
            <a:off x="5922652" y="3925753"/>
            <a:ext cx="6115364" cy="381020"/>
          </a:xfrm>
          <a:prstGeom prst="rect">
            <a:avLst/>
          </a:prstGeom>
        </p:spPr>
      </p:pic>
      <p:sp>
        <p:nvSpPr>
          <p:cNvPr id="8" name="Rechteck 7"/>
          <p:cNvSpPr/>
          <p:nvPr/>
        </p:nvSpPr>
        <p:spPr>
          <a:xfrm>
            <a:off x="359934" y="3871432"/>
            <a:ext cx="5328954" cy="4762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5838825" y="3883003"/>
            <a:ext cx="6353175" cy="4665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p:cNvPicPr>
            <a:picLocks noChangeAspect="1"/>
          </p:cNvPicPr>
          <p:nvPr/>
        </p:nvPicPr>
        <p:blipFill>
          <a:blip r:embed="rId4"/>
          <a:stretch>
            <a:fillRect/>
          </a:stretch>
        </p:blipFill>
        <p:spPr>
          <a:xfrm>
            <a:off x="8860010" y="3531838"/>
            <a:ext cx="3178006" cy="308414"/>
          </a:xfrm>
          <a:prstGeom prst="rect">
            <a:avLst/>
          </a:prstGeom>
        </p:spPr>
      </p:pic>
      <p:sp>
        <p:nvSpPr>
          <p:cNvPr id="12" name="Rechteck 11"/>
          <p:cNvSpPr/>
          <p:nvPr/>
        </p:nvSpPr>
        <p:spPr>
          <a:xfrm>
            <a:off x="8775653" y="3468155"/>
            <a:ext cx="3262363" cy="414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Tree>
    <p:extLst>
      <p:ext uri="{BB962C8B-B14F-4D97-AF65-F5344CB8AC3E}">
        <p14:creationId xmlns:p14="http://schemas.microsoft.com/office/powerpoint/2010/main" val="293772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Comptabilité analytique: Pour chaque partie du formulaire, il est indiqué s’il s’agit de valeurs effectives ou planifiées</a:t>
            </a:r>
          </a:p>
          <a:p>
            <a:endParaRPr lang="fr-CH" dirty="0" smtClean="0"/>
          </a:p>
          <a:p>
            <a:endParaRPr lang="fr-CH" dirty="0" smtClean="0"/>
          </a:p>
          <a:p>
            <a:r>
              <a:rPr lang="fr-CH" dirty="0" smtClean="0"/>
              <a:t>Importation de csv pour divers tableaux de la comptabilité analytique : F1.2, F3.1 et F3.2 </a:t>
            </a:r>
          </a:p>
          <a:p>
            <a:endParaRPr lang="fr-CH" sz="1000" dirty="0" smtClean="0"/>
          </a:p>
          <a:p>
            <a:r>
              <a:rPr lang="fr-CH" dirty="0" smtClean="0"/>
              <a:t>F1.2 Dynamique des clients revendeurs seulement si «oui»</a:t>
            </a:r>
          </a:p>
          <a:p>
            <a:endParaRPr lang="fr-CH" sz="1000" dirty="0" smtClean="0"/>
          </a:p>
          <a:p>
            <a:r>
              <a:rPr lang="fr-CH" dirty="0" smtClean="0"/>
              <a:t>F2.2 Autres installations: les valeurs négatives sont autorisées</a:t>
            </a:r>
          </a:p>
          <a:p>
            <a:endParaRPr lang="fr-CH" sz="1000" dirty="0" smtClean="0"/>
          </a:p>
          <a:p>
            <a:r>
              <a:rPr lang="fr-CH" dirty="0" smtClean="0"/>
              <a:t>F2.5 Contributions de raccordement seulement si «oui», pour les versions light et complète</a:t>
            </a:r>
          </a:p>
          <a:p>
            <a:endParaRPr lang="fr-CH" sz="1000" dirty="0" smtClean="0"/>
          </a:p>
          <a:p>
            <a:r>
              <a:rPr lang="fr-CH" dirty="0" smtClean="0"/>
              <a:t>F3.2 et 3.3: Position 100.1 autorise aussi les valeurs négatives</a:t>
            </a:r>
          </a:p>
          <a:p>
            <a:endParaRPr lang="fr-CH" sz="1000" dirty="0" smtClean="0"/>
          </a:p>
          <a:p>
            <a:r>
              <a:rPr lang="fr-CH" dirty="0" smtClean="0"/>
              <a:t>F4.1, 4.3, 5.1a, 5.3: Nouveau champ pour les différences (en cours)</a:t>
            </a:r>
          </a:p>
          <a:p>
            <a:endParaRPr lang="de-CH" dirty="0" smtClean="0"/>
          </a:p>
          <a:p>
            <a:endParaRPr lang="de-CH" dirty="0" smtClean="0"/>
          </a:p>
          <a:p>
            <a:endParaRPr lang="de-CH" sz="1000" dirty="0"/>
          </a:p>
          <a:p>
            <a:endParaRPr lang="de-CH" dirty="0" smtClean="0"/>
          </a:p>
          <a:p>
            <a:endParaRPr lang="de-CH" dirty="0"/>
          </a:p>
          <a:p>
            <a:endParaRPr lang="de-CH" dirty="0" smtClean="0"/>
          </a:p>
          <a:p>
            <a:endParaRPr lang="de-CH" dirty="0" smtClean="0"/>
          </a:p>
          <a:p>
            <a:endParaRPr lang="de-CH" dirty="0"/>
          </a:p>
          <a:p>
            <a:endParaRPr lang="de-CH" dirty="0" smtClean="0"/>
          </a:p>
          <a:p>
            <a:endParaRPr lang="de-CH" dirty="0"/>
          </a:p>
          <a:p>
            <a:endParaRPr lang="de-CH" dirty="0" smtClean="0"/>
          </a:p>
          <a:p>
            <a:endParaRPr lang="de-CH" dirty="0"/>
          </a:p>
          <a:p>
            <a:pPr marL="0" indent="0">
              <a:buNone/>
            </a:pPr>
            <a:endParaRPr lang="de-CH" dirty="0" smtClean="0"/>
          </a:p>
          <a:p>
            <a:endParaRPr lang="de-CH" dirty="0"/>
          </a:p>
          <a:p>
            <a:endParaRPr lang="de-CH" dirty="0" smtClean="0"/>
          </a:p>
          <a:p>
            <a:endParaRPr lang="de-CH" dirty="0"/>
          </a:p>
        </p:txBody>
      </p:sp>
      <p:sp>
        <p:nvSpPr>
          <p:cNvPr id="3" name="Titel 2"/>
          <p:cNvSpPr>
            <a:spLocks noGrp="1"/>
          </p:cNvSpPr>
          <p:nvPr>
            <p:ph type="title"/>
          </p:nvPr>
        </p:nvSpPr>
        <p:spPr/>
        <p:txBody>
          <a:bodyPr/>
          <a:lstStyle/>
          <a:p>
            <a:r>
              <a:rPr lang="fr-CH" dirty="0" smtClean="0"/>
              <a:t>Formulaires en ligne pour la comptabilité analytique et les tarifs 2023 – l’essentiel en bref (2)</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6</a:t>
            </a:fld>
            <a:endParaRPr lang="de-CH"/>
          </a:p>
        </p:txBody>
      </p:sp>
      <p:sp>
        <p:nvSpPr>
          <p:cNvPr id="5" name="Fußzeilenplatzhalter 4"/>
          <p:cNvSpPr>
            <a:spLocks noGrp="1"/>
          </p:cNvSpPr>
          <p:nvPr>
            <p:ph type="ftr" sz="quarter" idx="11"/>
          </p:nvPr>
        </p:nvSpPr>
        <p:spPr/>
        <p:txBody>
          <a:bodyPr/>
          <a:lstStyle/>
          <a:p>
            <a:r>
              <a:rPr lang="de-CH" dirty="0" smtClean="0"/>
              <a:t>Workshop KoRe / Tarife V2 • Bern / Online • März 2022</a:t>
            </a:r>
            <a:endParaRPr lang="de-CH" dirty="0"/>
          </a:p>
        </p:txBody>
      </p:sp>
      <p:grpSp>
        <p:nvGrpSpPr>
          <p:cNvPr id="9" name="Gruppieren 8"/>
          <p:cNvGrpSpPr/>
          <p:nvPr/>
        </p:nvGrpSpPr>
        <p:grpSpPr>
          <a:xfrm>
            <a:off x="7818036" y="3389370"/>
            <a:ext cx="4373964" cy="666762"/>
            <a:chOff x="7818036" y="2005006"/>
            <a:chExt cx="4373964" cy="666762"/>
          </a:xfrm>
        </p:grpSpPr>
        <p:pic>
          <p:nvPicPr>
            <p:cNvPr id="7" name="Grafik 6"/>
            <p:cNvPicPr>
              <a:picLocks noChangeAspect="1"/>
            </p:cNvPicPr>
            <p:nvPr/>
          </p:nvPicPr>
          <p:blipFill>
            <a:blip r:embed="rId2"/>
            <a:stretch>
              <a:fillRect/>
            </a:stretch>
          </p:blipFill>
          <p:spPr>
            <a:xfrm>
              <a:off x="7818036" y="2005006"/>
              <a:ext cx="4373964" cy="666762"/>
            </a:xfrm>
            <a:prstGeom prst="rect">
              <a:avLst/>
            </a:prstGeom>
          </p:spPr>
        </p:pic>
        <p:sp>
          <p:nvSpPr>
            <p:cNvPr id="8" name="Rechteck 7"/>
            <p:cNvSpPr/>
            <p:nvPr/>
          </p:nvSpPr>
          <p:spPr>
            <a:xfrm>
              <a:off x="7943850" y="2085975"/>
              <a:ext cx="4048125"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pic>
        <p:nvPicPr>
          <p:cNvPr id="10" name="Grafik 9"/>
          <p:cNvPicPr>
            <a:picLocks noChangeAspect="1"/>
          </p:cNvPicPr>
          <p:nvPr/>
        </p:nvPicPr>
        <p:blipFill>
          <a:blip r:embed="rId3"/>
          <a:stretch>
            <a:fillRect/>
          </a:stretch>
        </p:blipFill>
        <p:spPr>
          <a:xfrm>
            <a:off x="8863062" y="2057537"/>
            <a:ext cx="3105310" cy="1009702"/>
          </a:xfrm>
          <a:prstGeom prst="rect">
            <a:avLst/>
          </a:prstGeom>
        </p:spPr>
      </p:pic>
      <p:grpSp>
        <p:nvGrpSpPr>
          <p:cNvPr id="15" name="Gruppieren 14"/>
          <p:cNvGrpSpPr/>
          <p:nvPr/>
        </p:nvGrpSpPr>
        <p:grpSpPr>
          <a:xfrm>
            <a:off x="5430005" y="5754624"/>
            <a:ext cx="5713561" cy="819015"/>
            <a:chOff x="5430006" y="5956433"/>
            <a:chExt cx="5713561" cy="819015"/>
          </a:xfrm>
        </p:grpSpPr>
        <p:pic>
          <p:nvPicPr>
            <p:cNvPr id="11" name="Grafik 10"/>
            <p:cNvPicPr>
              <a:picLocks noChangeAspect="1"/>
            </p:cNvPicPr>
            <p:nvPr/>
          </p:nvPicPr>
          <p:blipFill>
            <a:blip r:embed="rId4"/>
            <a:stretch>
              <a:fillRect/>
            </a:stretch>
          </p:blipFill>
          <p:spPr>
            <a:xfrm>
              <a:off x="5625909" y="6032648"/>
              <a:ext cx="5517658" cy="368316"/>
            </a:xfrm>
            <a:prstGeom prst="rect">
              <a:avLst/>
            </a:prstGeom>
          </p:spPr>
        </p:pic>
        <p:sp>
          <p:nvSpPr>
            <p:cNvPr id="12" name="Rechteck 11"/>
            <p:cNvSpPr/>
            <p:nvPr/>
          </p:nvSpPr>
          <p:spPr>
            <a:xfrm>
              <a:off x="5430006" y="5956433"/>
              <a:ext cx="5713561" cy="819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pic>
        <p:nvPicPr>
          <p:cNvPr id="14" name="Grafik 13"/>
          <p:cNvPicPr>
            <a:picLocks noChangeAspect="1"/>
          </p:cNvPicPr>
          <p:nvPr/>
        </p:nvPicPr>
        <p:blipFill>
          <a:blip r:embed="rId5"/>
          <a:stretch>
            <a:fillRect/>
          </a:stretch>
        </p:blipFill>
        <p:spPr>
          <a:xfrm>
            <a:off x="5387862" y="6093357"/>
            <a:ext cx="5797848" cy="266714"/>
          </a:xfrm>
          <a:prstGeom prst="rect">
            <a:avLst/>
          </a:prstGeom>
        </p:spPr>
      </p:pic>
    </p:spTree>
    <p:extLst>
      <p:ext uri="{BB962C8B-B14F-4D97-AF65-F5344CB8AC3E}">
        <p14:creationId xmlns:p14="http://schemas.microsoft.com/office/powerpoint/2010/main" val="273429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Enregistrement automatique à chaque changement de page</a:t>
            </a:r>
          </a:p>
          <a:p>
            <a:r>
              <a:rPr lang="fr-CH" dirty="0" smtClean="0"/>
              <a:t>Tarifs: Importation des données de l’année précédente</a:t>
            </a:r>
          </a:p>
          <a:p>
            <a:r>
              <a:rPr lang="fr-CH" dirty="0" smtClean="0"/>
              <a:t>Tarifs: Sélection de toutes les catégories de consommation en 1 clic </a:t>
            </a:r>
          </a:p>
          <a:p>
            <a:r>
              <a:rPr lang="fr-CH" dirty="0" smtClean="0">
                <a:solidFill>
                  <a:srgbClr val="FF0000"/>
                </a:solidFill>
              </a:rPr>
              <a:t>Adaptations dynamiques si uniquement des clients réseau ou uniquement des clients énergie </a:t>
            </a:r>
          </a:p>
          <a:p>
            <a:r>
              <a:rPr lang="fr-CH" dirty="0" smtClean="0"/>
              <a:t>Coordonnées: </a:t>
            </a:r>
            <a:r>
              <a:rPr lang="fr-CH" dirty="0" smtClean="0"/>
              <a:t>Pour le nom </a:t>
            </a:r>
            <a:r>
              <a:rPr lang="fr-CH" dirty="0" smtClean="0"/>
              <a:t>et </a:t>
            </a:r>
            <a:r>
              <a:rPr lang="fr-CH" dirty="0" smtClean="0"/>
              <a:t>la fonction, 2 champs séparés par personne</a:t>
            </a:r>
            <a:endParaRPr lang="fr-CH" dirty="0" smtClean="0"/>
          </a:p>
          <a:p>
            <a:r>
              <a:rPr lang="fr-CH" dirty="0" smtClean="0"/>
              <a:t>Light, F2.2 et F2.3: si les coûts d’acquisition et de construction = zéro, alors pas d’autres requêtes (Amortissements / Valeurs résiduelles)</a:t>
            </a:r>
          </a:p>
          <a:p>
            <a:r>
              <a:rPr lang="fr-CH" dirty="0" smtClean="0"/>
              <a:t>F3.2 Message d’erreur à propos de la position 1000 «imputable aux tarifs» / Comparaison avec 3.3 doit désormais être un report automatique mais modifiable</a:t>
            </a:r>
          </a:p>
          <a:p>
            <a:r>
              <a:rPr lang="fr-CH" dirty="0" smtClean="0"/>
              <a:t>F 3.2 (suivant), version complète: La somme tolérée de tous les niveaux de réseau est vérifiée</a:t>
            </a:r>
          </a:p>
          <a:p>
            <a:r>
              <a:rPr lang="fr-CH" dirty="0" smtClean="0"/>
              <a:t>F 3.2 (suivant): La tolérance pour «imputables aux tarifs» (Règle des 1/3) sera augmentée</a:t>
            </a:r>
          </a:p>
          <a:p>
            <a:r>
              <a:rPr lang="fr-CH" dirty="0" smtClean="0"/>
              <a:t>Les messages d’erreurs à plusieurs endroits seront retravaillés et de nouveaux contrôles de conformité seront parfois ajoutés</a:t>
            </a:r>
          </a:p>
          <a:p>
            <a:endParaRPr lang="de-CH" dirty="0" smtClean="0"/>
          </a:p>
          <a:p>
            <a:endParaRPr lang="de-CH" dirty="0" smtClean="0"/>
          </a:p>
          <a:p>
            <a:endParaRPr lang="de-CH" dirty="0" smtClean="0"/>
          </a:p>
          <a:p>
            <a:endParaRPr lang="de-CH" dirty="0" smtClean="0"/>
          </a:p>
          <a:p>
            <a:endParaRPr lang="de-CH" dirty="0"/>
          </a:p>
          <a:p>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fr-CH" dirty="0" smtClean="0"/>
              <a:t>Adaptations en cours</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7</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44817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fr-CH" dirty="0" smtClean="0"/>
              <a:t>Mise en page des </a:t>
            </a:r>
            <a:r>
              <a:rPr lang="fr-CH" dirty="0" err="1" smtClean="0"/>
              <a:t>pdf</a:t>
            </a:r>
            <a:r>
              <a:rPr lang="fr-CH" dirty="0" smtClean="0"/>
              <a:t> tarifs et comptabilité analytique – un peu modifié, les adaptations importantes nécessitent un temps de développement</a:t>
            </a:r>
          </a:p>
          <a:p>
            <a:r>
              <a:rPr lang="fr-CH" dirty="0" smtClean="0"/>
              <a:t>Tarifs: Réunir les formulaires «Standard» et «Meilleur marché» en un seul formulaire</a:t>
            </a:r>
          </a:p>
          <a:p>
            <a:r>
              <a:rPr lang="fr-CH" dirty="0" smtClean="0"/>
              <a:t>Comptabilité analytique: Réunir les formulaires «light» et «version complète» en un seul formulaire </a:t>
            </a:r>
          </a:p>
          <a:p>
            <a:r>
              <a:rPr lang="fr-CH" dirty="0" smtClean="0"/>
              <a:t>Adaptation de divers tableaux et simplification de la mise en page</a:t>
            </a:r>
          </a:p>
          <a:p>
            <a:r>
              <a:rPr lang="fr-CH" dirty="0" smtClean="0"/>
              <a:t>F3.2 Les valeurs effectives sont directement reportées dans le 3.3 (modifiable) comme base pour les coûts prévisionnels </a:t>
            </a:r>
          </a:p>
          <a:p>
            <a:r>
              <a:rPr lang="fr-CH" dirty="0" smtClean="0"/>
              <a:t>Possibilité de remplir des lignes entières en copier-coller (Pas certain que cela sera possible)</a:t>
            </a:r>
            <a:endParaRPr lang="de-CH" dirty="0" smtClean="0"/>
          </a:p>
          <a:p>
            <a:endParaRPr lang="de-CH" dirty="0" smtClean="0"/>
          </a:p>
          <a:p>
            <a:endParaRPr lang="de-CH" dirty="0"/>
          </a:p>
          <a:p>
            <a:endParaRPr lang="de-CH" dirty="0" smtClean="0"/>
          </a:p>
          <a:p>
            <a:endParaRPr lang="de-CH" dirty="0"/>
          </a:p>
        </p:txBody>
      </p:sp>
      <p:sp>
        <p:nvSpPr>
          <p:cNvPr id="3" name="Titel 2"/>
          <p:cNvSpPr>
            <a:spLocks noGrp="1"/>
          </p:cNvSpPr>
          <p:nvPr>
            <p:ph type="title"/>
          </p:nvPr>
        </p:nvSpPr>
        <p:spPr/>
        <p:txBody>
          <a:bodyPr/>
          <a:lstStyle/>
          <a:p>
            <a:r>
              <a:rPr lang="fr-CH" dirty="0" smtClean="0"/>
              <a:t>Adaptations ajournées / à clarifier</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8</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886033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39368" y="1761077"/>
            <a:ext cx="10171357" cy="4403055"/>
          </a:xfrm>
        </p:spPr>
        <p:txBody>
          <a:bodyPr/>
          <a:lstStyle/>
          <a:p>
            <a:r>
              <a:rPr lang="fr-CH" dirty="0" smtClean="0"/>
              <a:t>Comptabilité</a:t>
            </a:r>
            <a:r>
              <a:rPr lang="de-CH" dirty="0" smtClean="0"/>
              <a:t> </a:t>
            </a:r>
            <a:r>
              <a:rPr lang="fr-CH" dirty="0" smtClean="0"/>
              <a:t>analytique: Importation des données de l’année précédente – peu d’intérêt pour les gestionnaires de réseaux en raison des nombreuses modifications</a:t>
            </a:r>
          </a:p>
          <a:p>
            <a:r>
              <a:rPr lang="fr-CH" dirty="0" smtClean="0"/>
              <a:t>Après le remplissage d’une comptabilité analytique (Light/complète), il en reste une deuxième dans le portail (Mise en place sera revérifiée avec e-</a:t>
            </a:r>
            <a:r>
              <a:rPr lang="fr-CH" dirty="0" err="1" smtClean="0"/>
              <a:t>Gov</a:t>
            </a:r>
            <a:r>
              <a:rPr lang="fr-CH" dirty="0" smtClean="0"/>
              <a:t>)</a:t>
            </a:r>
          </a:p>
          <a:p>
            <a:r>
              <a:rPr lang="fr-CH" dirty="0" smtClean="0"/>
              <a:t>Sauts de tabulations dans les textes d’informations : ils sont nécessaires pour l’utilisation sans barrière des formulaires et ne peuvent donc pas être modifiés</a:t>
            </a:r>
          </a:p>
          <a:p>
            <a:endParaRPr lang="de-CH" dirty="0" smtClean="0"/>
          </a:p>
          <a:p>
            <a:endParaRPr lang="de-CH" dirty="0"/>
          </a:p>
        </p:txBody>
      </p:sp>
      <p:sp>
        <p:nvSpPr>
          <p:cNvPr id="3" name="Titel 2"/>
          <p:cNvSpPr>
            <a:spLocks noGrp="1"/>
          </p:cNvSpPr>
          <p:nvPr>
            <p:ph type="title"/>
          </p:nvPr>
        </p:nvSpPr>
        <p:spPr/>
        <p:txBody>
          <a:bodyPr/>
          <a:lstStyle/>
          <a:p>
            <a:r>
              <a:rPr lang="fr-CH" dirty="0" smtClean="0"/>
              <a:t>Adaptations – non réalisées</a:t>
            </a:r>
            <a:endParaRPr lang="fr-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9</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806272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LCOM 2">
  <a:themeElements>
    <a:clrScheme name="Benutzerdefiniert 1">
      <a:dk1>
        <a:srgbClr val="4B60A5"/>
      </a:dk1>
      <a:lt1>
        <a:srgbClr val="FFFFFF"/>
      </a:lt1>
      <a:dk2>
        <a:srgbClr val="3E3D40"/>
      </a:dk2>
      <a:lt2>
        <a:srgbClr val="ECEDED"/>
      </a:lt2>
      <a:accent1>
        <a:srgbClr val="4B60A5"/>
      </a:accent1>
      <a:accent2>
        <a:srgbClr val="92A2CE"/>
      </a:accent2>
      <a:accent3>
        <a:srgbClr val="91C34A"/>
      </a:accent3>
      <a:accent4>
        <a:srgbClr val="FFD966"/>
      </a:accent4>
      <a:accent5>
        <a:srgbClr val="F9AA00"/>
      </a:accent5>
      <a:accent6>
        <a:srgbClr val="BFBFBF"/>
      </a:accent6>
      <a:hlink>
        <a:srgbClr val="3E3D40"/>
      </a:hlink>
      <a:folHlink>
        <a:srgbClr val="4B60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F0F74927-F834-4632-A8DE-5C8496C4841F}" vid="{983CD5E7-2A72-4F5C-90C2-2AB536E4F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ElCom-Vorlage_2018_16_9"/>
    <f:field ref="objsubject" par="" edit="true" text=""/>
    <f:field ref="objcreatedby" par="" text="Witschi, Simon (ELCOM - wim)"/>
    <f:field ref="objcreatedat" par="" text="04.01.2018 14:48:27"/>
    <f:field ref="objchangedby" par="" text="Witschi, Simon (ELCOM - wim)"/>
    <f:field ref="objmodifiedat" par="" text="04.01.2018 14:48:39"/>
    <f:field ref="doc_FSCFOLIO_1_1001_FieldDocumentNumber" par="" text=""/>
    <f:field ref="doc_FSCFOLIO_1_1001_FieldSubject" par="" edit="true" text=""/>
    <f:field ref="FSCFOLIO_1_1001_FieldCurrentUser" par="" text="Sandro Pauli"/>
    <f:field ref="CCAPRECONFIG_15_1001_Objektname" par="" edit="true" text="ElCom-Vorlage_2018_16_9"/>
    <f:field ref="CHPRECONFIG_1_1001_Objektname" par="" edit="true" text="ElCom-Vorlage_2018_16_9"/>
  </f:record>
  <f:record inx="1" ref="">
    <f:field ref="CCAPRECONFIG_15_1001_Anrede" par="" edit="true" text=""/>
    <f:field ref="CCAPRECONFIG_15_1001_Anrede_Briefkopf" par="" text=""/>
    <f:field ref="CCAPRECONFIG_15_1001_Geschlecht_Anrede" par="" text=""/>
    <f:field ref="CCAPRECONFIG_15_1001_Titel" par="" edit="true" text=""/>
    <f:field ref="CCAPRECONFIG_15_1001_Nachgestellter_Titel" par="" edit="true" text=""/>
    <f:field ref="CCAPRECONFIG_15_1001_Vorname" par="" edit="true" text=""/>
    <f:field ref="CCAPRECONFIG_15_1001_Nachname" par="" edit="true" text=""/>
    <f:field ref="CCAPRECONFIG_15_1001_zH" par="" edit="true" text=""/>
    <f:field ref="CCAPRECONFIG_15_1001_Geschlecht" par="" text=""/>
    <f:field ref="CCAPRECONFIG_15_1001_Strasse" par="" text=""/>
    <f:field ref="CCAPRECONFIG_15_1001_Hausnummer" par="" text=""/>
    <f:field ref="CCAPRECONFIG_15_1001_Stiege" par="" text=""/>
    <f:field ref="CCAPRECONFIG_15_1001_Stock" par="" text=""/>
    <f:field ref="CCAPRECONFIG_15_1001_Tuer" par="" text=""/>
    <f:field ref="CCAPRECONFIG_15_1001_Postfach" par="" text=""/>
    <f:field ref="CCAPRECONFIG_15_1001_Postleitzahl" par="" text=""/>
    <f:field ref="CCAPRECONFIG_15_1001_Ort" par="" text=""/>
    <f:field ref="CCAPRECONFIG_15_1001_Land" par="" text=""/>
    <f:field ref="CCAPRECONFIG_15_1001_Email" par="" text=""/>
    <f:field ref="CCAPRECONFIG_15_1001_Postalische_Adresse" par="" text=""/>
    <f:field ref="CCAPRECONFIG_15_1001_Adresse" par="" text=""/>
    <f:field ref="CCAPRECONFIG_15_1001_Fax" par="" text=""/>
    <f:field ref="CCAPRECONFIG_15_1001_Telefon" par="" text=""/>
    <f:field ref="CCAPRECONFIG_15_1001_Geburtsdatum" par="" text=""/>
    <f:field ref="CCAPRECONFIG_15_1001_Sozialversicherungsnummer" par="" text=""/>
    <f:field ref="CCAPRECONFIG_15_1001_Berufstitel" par="" text=""/>
    <f:field ref="CCAPRECONFIG_15_1001_Funktionsbezeichnung" par="" text=""/>
    <f:field ref="CCAPRECONFIG_15_1001_Organisationsname" par="" text=""/>
    <f:field ref="CCAPRECONFIG_15_1001_Organisationskurzname" par="" text=""/>
    <f:field ref="CCAPRECONFIG_15_1001_Abschriftsbemerkung" par="" text=""/>
    <f:field ref="CCAPRECONFIG_15_1001_Name_Zeile_2" par="" text=""/>
    <f:field ref="CCAPRECONFIG_15_1001_Name_Zeile_3" par="" text=""/>
    <f:field ref="CCAPRECONFIG_15_1001_Firmenbuchnummer" par="" text=""/>
    <f:field ref="CCAPRECONFIG_15_1001_Versandart" par="" text="B-Post"/>
    <f:field ref="CCAPRECONFIG_15_1001_Kategorie" par="" text="Empfänger/in"/>
    <f:field ref="CCAPRECONFIG_15_1001_Rechtsform" par="" text=""/>
    <f:field ref="CCAPRECONFIG_15_1001_Ziel" par="" text=""/>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UVEKCFG_15_1700_Personal" par="" text=""/>
    <f:field ref="UVEKCFG_15_1700_Geschlecht" par="" text=""/>
    <f:field ref="UVEKCFG_15_1700_GebDatum" par="" text=""/>
    <f:field ref="UVEKCFG_15_1700_Beruf" par="" text=""/>
    <f:field ref="UVEKCFG_15_1700_Familienstand" par="" text=""/>
    <f:field ref="UVEKCFG_15_1700_Muttersprache" par="" text=""/>
    <f:field ref="UVEKCFG_15_1700_Geboren_in" par="" text=""/>
    <f:field ref="UVEKCFG_15_1700_Briefanrede" par="" text=""/>
    <f:field ref="UVEKCFG_15_1700_Kommunikationssprache" par="" text=""/>
    <f:field ref="UVEKCFG_15_1700_Webseite" par="" text=""/>
    <f:field ref="UVEKCFG_15_1700_TelNr_Business" par="" text=""/>
    <f:field ref="UVEKCFG_15_1700_TelNr_Private" par="" text=""/>
    <f:field ref="UVEKCFG_15_1700_TelNr_Mobile" par="" text=""/>
    <f:field ref="UVEKCFG_15_1700_TelNr_Other" par="" text=""/>
    <f:field ref="UVEKCFG_15_1700_TelNr_Fax" par="" text=""/>
    <f:field ref="UVEKCFG_15_1700_EMail1" par="" text=""/>
    <f:field ref="UVEKCFG_15_1700_EMail2" par="" text=""/>
    <f:field ref="UVEKCFG_15_1700_EMail3" par="" text=""/>
    <f:field ref="UVEKCFG_15_1700_UID" par="" text=""/>
    <f:field ref="UVEKCFG_15_1700_Klassifizierung" par="" text=""/>
    <f:field ref="UVEKCFG_15_1700_Gruendungsjahr" par="" text=""/>
    <f:field ref="UVEKCFG_15_1700_Versandart" par="" text="B-Post"/>
    <f:field ref="UVEKCFG_15_1700_Versandvermek" par="" text=""/>
    <f:field ref="UVEKCFG_15_1700_Kurzbezeichnung" par="" text=""/>
    <f:field ref="UVEKCFG_15_1700_Strasse2" par="" text=""/>
    <f:field ref="UVEKCFG_15_1700_Hausnummer_Zusatz" par="" text=""/>
    <f:field ref="UVEKCFG_15_1700_Land" par="" text=""/>
    <f:field ref="UVEKCFG_15_1700_Serienbrieffeld_1" par="" text=""/>
    <f:field ref="UVEKCFG_15_1700_Serienbrieffeld_2" par="" text=""/>
    <f:field ref="UVEKCFG_15_1700_Serienbrieffeld_3" par="" text=""/>
    <f:field ref="UVEKCFG_15_1700_Serienbrieffeld_4" par="" text=""/>
    <f:field ref="UVEKCFG_15_1700_Serienbrieffeld_5" par="" text=""/>
    <f:field ref="UVEKCFG_15_1700_Adresszeile_1" par="" text=""/>
    <f:field ref="UVEKCFG_15_1700_Adresszeile_2" par="" text=""/>
    <f:field ref="UVEKCFG_15_1700_Adresszeile_3" par="" text=""/>
    <f:field ref="UVEKCFG_15_1700_Adresszeile_4" par="" text=""/>
    <f:field ref="UVEKCFG_15_1700_Adresszeile_5" par="" text=""/>
    <f:field ref="UVEKCFG_15_1700_Adresszeile_6" par="" text=""/>
    <f:field ref="UVEKCFG_15_1700_Adresszeile_7" par="" text=""/>
    <f:field ref="UVEKCFG_15_1700_Adresszeile_8" par="" text=""/>
    <f:field ref="UVEKCFG_15_1700_Adresszeile_9" par="" text=""/>
    <f:field ref="UVEKCFG_15_1700_Adresszeile_10" par="" text=""/>
    <f:field ref="BAVCFG_15_1700_Adresse1" par="" edit="true" text=""/>
    <f:field ref="BAVCFG_15_1700_Firma" par="" text=""/>
    <f:field ref="BAVCFG_15_1700_ZustellungAm" par="" text=""/>
    <f:field ref="BAVCFG_15_1700_ForeignNumber" par="" text=""/>
    <f:field ref="BAVCFG_15_1700_AnredePartner" par="" edit="true" text=""/>
    <f:field ref="BAVCFG_15_1700_Anrede_Adresse" par="" edit="true" text=""/>
    <f:field ref="BAVCFG_15_1700_Zusatzzeile1" par="" edit="true" text=""/>
    <f:field ref="BAVCFG_15_1700_Zusatzzeile2" par="" edit="true" text=""/>
    <f:field ref="BAVCFG_15_1700_Strasse2" par="" edit="true" text=""/>
    <f:field ref="BAVCFG_15_1700_Firma_Kurz" par="" text=""/>
    <f:field ref="BAVCFG_15_1700_Posfach" par="" text=""/>
    <f:field ref="BAVCFG_15_1700_Vorname_AP" par="" text=""/>
    <f:field ref="BAVCFG_15_1700_Nachname_AP" par="" text=""/>
    <f:field ref="BAVCFG_15_1700_Adresse1_AP" par="" text=""/>
    <f:field ref="BAVCFG_15_1700_Strasse_AP" par="" text=""/>
    <f:field ref="BAVCFG_15_1700_Postleitzahl_AP" par="" text=""/>
    <f:field ref="BAVCFG_15_1700_Ort_AP" par="" text=""/>
    <f:field ref="BAVCFG_15_1700_EMail_AP" par="" text=""/>
    <f:field ref="BAVCFG_15_1700_Firma_AP" par="" text=""/>
    <f:field ref="BAVCFG_15_1700_AnredePartner_AP" par="" text=""/>
    <f:field ref="BAVCFG_15_1700_Titel_AP" par="" text=""/>
    <f:field ref="BAVCFG_15_1700_Fax_AP" par="" text=""/>
    <f:field ref="BAVCFG_15_1700_Anrede_Adresse_AP" par="" text=""/>
    <f:field ref="BAVCFG_15_1700_Zusatzzeile1_AP" par="" text=""/>
    <f:field ref="BAVCFG_15_1700_Zusatzzeile2_AP" par="" text=""/>
    <f:field ref="BAVCFG_15_1700_Strasse2_AP" par="" text=""/>
    <f:field ref="BAVCFG_15_1700_FirmaKurz_AP" par="" text=""/>
    <f:field ref="BAVCFG_15_1700_Posfach_AP"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gt; Adressat/innen">
    <f:field ref="UVEKCFG_15_1700_Personal" text=""/>
    <f:field ref="UVEKCFG_15_1700_Geschlecht" text=""/>
    <f:field ref="UVEKCFG_15_1700_GebDatum" text=""/>
    <f:field ref="UVEKCFG_15_1700_Beruf" text=""/>
    <f:field ref="UVEKCFG_15_1700_Familienstand" text=""/>
    <f:field ref="UVEKCFG_15_1700_Muttersprache" text=""/>
    <f:field ref="UVEKCFG_15_1700_Geboren_in" text=""/>
    <f:field ref="UVEKCFG_15_1700_Briefanrede" text=""/>
    <f:field ref="UVEKCFG_15_1700_Kommunikationssprache" text=""/>
    <f:field ref="UVEKCFG_15_1700_Webseite" text=""/>
    <f:field ref="UVEKCFG_15_1700_TelNr_Business" text=""/>
    <f:field ref="UVEKCFG_15_1700_TelNr_Private" text=""/>
    <f:field ref="UVEKCFG_15_1700_TelNr_Mobile" text=""/>
    <f:field ref="UVEKCFG_15_1700_TelNr_Other" text=""/>
    <f:field ref="UVEKCFG_15_1700_TelNr_Fax" text=""/>
    <f:field ref="UVEKCFG_15_1700_EMail1" text=""/>
    <f:field ref="UVEKCFG_15_1700_EMail2" text=""/>
    <f:field ref="UVEKCFG_15_1700_EMail3" text=""/>
    <f:field ref="UVEKCFG_15_1700_UID" text=""/>
    <f:field ref="UVEKCFG_15_1700_Klassifizierung" text=""/>
    <f:field ref="UVEKCFG_15_1700_Gruendungsjahr" text=""/>
    <f:field ref="UVEKCFG_15_1700_Versandart" text=""/>
    <f:field ref="UVEKCFG_15_1700_Versandvermek" text=""/>
    <f:field ref="UVEKCFG_15_1700_Kurzbezeichnung" text=""/>
    <f:field ref="UVEKCFG_15_1700_Strasse2" text=""/>
    <f:field ref="UVEKCFG_15_1700_Hausnummer_Zusatz" text=""/>
    <f:field ref="UVEKCFG_15_1700_Land" text=""/>
    <f:field ref="UVEKCFG_15_1700_Serienbrieffeld_1" text=""/>
    <f:field ref="UVEKCFG_15_1700_Serienbrieffeld_2" text=""/>
    <f:field ref="UVEKCFG_15_1700_Serienbrieffeld_3" text=""/>
    <f:field ref="UVEKCFG_15_1700_Serienbrieffeld_4" text=""/>
    <f:field ref="UVEKCFG_15_1700_Serienbrieffeld_5" text=""/>
    <f:field ref="UVEKCFG_15_1700_Adresszeile_1" text=""/>
    <f:field ref="UVEKCFG_15_1700_Adresszeile_2" text=""/>
    <f:field ref="UVEKCFG_15_1700_Adresszeile_3" text=""/>
    <f:field ref="UVEKCFG_15_1700_Adresszeile_4" text=""/>
    <f:field ref="UVEKCFG_15_1700_Adresszeile_5" text=""/>
    <f:field ref="UVEKCFG_15_1700_Adresszeile_6" text=""/>
    <f:field ref="UVEKCFG_15_1700_Adresszeile_7" text=""/>
    <f:field ref="UVEKCFG_15_1700_Adresszeile_8" text=""/>
    <f:field ref="UVEKCFG_15_1700_Adresszeile_9" text=""/>
    <f:field ref="UVEKCFG_15_1700_Adresszeile_10" text=""/>
    <f:field ref="BAVCFG_15_1700_AnredePartner" text=""/>
    <f:field ref="CCAPRECONFIG_15_1001_Abschriftsbemerkung" text="Abschriftsbemerkung"/>
    <f:field ref="CCAPRECONFIG_15_1001_Adresse" text="Adresse"/>
    <f:field ref="BAVCFG_15_1700_Adresse1" text="Adresse1"/>
    <f:field ref="BAVCFG_15_1700_Adresse1_AP" text="Adresse1_AP"/>
    <f:field ref="CCAPRECONFIG_15_1001_Anrede" text="Anrede"/>
    <f:field ref="CHPRECONFIG_1_1001_Anrede" text="Anrede"/>
    <f:field ref="BAVCFG_15_1700_Anrede_Adresse" text="Anrede Adresse"/>
    <f:field ref="BAVCFG_15_1700_Anrede_Adresse_AP" text="Anrede Adresse_AP"/>
    <f:field ref="CCAPRECONFIG_15_1001_Anrede_Briefkopf" text="Anrede_Briefkopf"/>
    <f:field ref="BAVCFG_15_1700_AnredePartner_AP" text="AnredePartner_AP"/>
    <f:field ref="CCAPRECONFIG_15_1001_Berufstitel" text="Berufstitel"/>
    <f:field ref="CHPRECONFIG_1_1001_EMailAdresse" text="E-Mail Adresse"/>
    <f:field ref="BAVCFG_15_1700_EMail_AP" text="E-Mail_AP"/>
    <f:field ref="CCAPRECONFIG_15_1001_Email" text="Email"/>
    <f:field ref="CCAPRECONFIG_15_1001_Fax" text="Fax"/>
    <f:field ref="BAVCFG_15_1700_Fax_AP" text="Fax_AP"/>
    <f:field ref="BAVCFG_15_1700_Firma" text="Firma"/>
    <f:field ref="BAVCFG_15_1700_Firma_Kurz" text="Firma Kurz"/>
    <f:field ref="BAVCFG_15_1700_FirmaKurz_AP" text="Firma Kurz_AP"/>
    <f:field ref="BAVCFG_15_1700_Firma_AP" text="Firma_AP"/>
    <f:field ref="CCAPRECONFIG_15_1001_Firmenbuchnummer" text="Firmenbuchnummer"/>
    <f:field ref="BAVCFG_15_1700_ForeignNumber" text="Fremdaktenzeichen"/>
    <f:field ref="CCAPRECONFIG_15_1001_Funktionsbezeichnung" text="Funktionsbezeichnung"/>
    <f:field ref="CCAPRECONFIG_15_1001_Geburtsdatum" text="Geburtsdatum"/>
    <f:field ref="CCAPRECONFIG_15_1001_Geschlecht" text="Geschlecht"/>
    <f:field ref="CCAPRECONFIG_15_1001_Geschlecht_Anrede" text="Geschlecht_Anrede"/>
    <f:field ref="CCAPRECONFIG_15_1001_Hausnummer" text="Hausnummer"/>
    <f:field ref="CCAPRECONFIG_15_1001_Kategorie" text="Kategorie"/>
    <f:field ref="CCAPRECONFIG_15_1001_Land" text="Land"/>
    <f:field ref="CCAPRECONFIG_15_1001_Nachgestellter_Titel" text="Nachgestellter_Titel"/>
    <f:field ref="CCAPRECONFIG_15_1001_Nachname" text="Nachname"/>
    <f:field ref="CHPRECONFIG_1_1001_Nachname" text="Nachname"/>
    <f:field ref="BAVCFG_15_1700_Nachname_AP" text="Nachname_AP"/>
    <f:field ref="CCAPRECONFIG_15_1001_Name_Zeile_2" text="Name_Zeile_2"/>
    <f:field ref="CCAPRECONFIG_15_1001_Name_Zeile_3" text="Name_Zeile_3"/>
    <f:field ref="CCAPRECONFIG_15_1001_Organisationskurzname" text="Organisationskurzname"/>
    <f:field ref="CCAPRECONFIG_15_1001_Organisationsname" text="Organisationsname"/>
    <f:field ref="CCAPRECONFIG_15_1001_Ort" text="Ort"/>
    <f:field ref="CHPRECONFIG_1_1001_Ort" text="Ort"/>
    <f:field ref="BAVCFG_15_1700_Ort_AP" text="Ort_AP"/>
    <f:field ref="BAVCFG_15_1700_Posfach" text="Posfach"/>
    <f:field ref="BAVCFG_15_1700_Posfach_AP" text="Posfach_AP"/>
    <f:field ref="CCAPRECONFIG_15_1001_Postalische_Adresse" text="Postalische_Adresse"/>
    <f:field ref="CCAPRECONFIG_15_1001_Postfach" text="Postfach"/>
    <f:field ref="CCAPRECONFIG_15_1001_Postleitzahl" text="Postleitzahl"/>
    <f:field ref="CHPRECONFIG_1_1001_Postleitzahl" text="Postleitzahl"/>
    <f:field ref="BAVCFG_15_1700_Postleitzahl_AP" text="Postleitzahl_AP"/>
    <f:field ref="CCAPRECONFIG_15_1001_Rechtsform" text="Rechtsform"/>
    <f:field ref="CCAPRECONFIG_15_1001_Sozialversicherungsnummer" text="Sozialversicherungsnummer"/>
    <f:field ref="CCAPRECONFIG_15_1001_Stiege" text="Stiege"/>
    <f:field ref="CCAPRECONFIG_15_1001_Stock" text="Stock"/>
    <f:field ref="CCAPRECONFIG_15_1001_Strasse" text="Strasse"/>
    <f:field ref="CHPRECONFIG_1_1001_Strasse" text="Strasse"/>
    <f:field ref="BAVCFG_15_1700_Strasse2" text="Strasse2"/>
    <f:field ref="BAVCFG_15_1700_Strasse2_AP" text="Strasse2_AP"/>
    <f:field ref="BAVCFG_15_1700_Strasse_AP" text="Strasse_AP"/>
    <f:field ref="CCAPRECONFIG_15_1001_Telefon" text="Telefon"/>
    <f:field ref="CCAPRECONFIG_15_1001_Titel" text="Titel"/>
    <f:field ref="CHPRECONFIG_1_1001_Titel" text="Titel"/>
    <f:field ref="BAVCFG_15_1700_Titel_AP" text="Titel_AP"/>
    <f:field ref="CCAPRECONFIG_15_1001_Tuer" text="Tuer"/>
    <f:field ref="CCAPRECONFIG_15_1001_Versandart" text="Versandart"/>
    <f:field ref="CHPRECONFIG_1_1001_Vorname" text="Vorname"/>
    <f:field ref="CCAPRECONFIG_15_1001_Vorname" text="Vorname"/>
    <f:field ref="BAVCFG_15_1700_Vorname_AP" text="Vorname_AP"/>
    <f:field ref="CCAPRECONFIG_15_1001_zH" text="zH"/>
    <f:field ref="CCAPRECONFIG_15_1001_Ziel" text="Ziel"/>
    <f:field ref="BAVCFG_15_1700_Zusatzzeile1" text="Zusatzzeile1"/>
    <f:field ref="BAVCFG_15_1700_Zusatzzeile1_AP" text="Zusatzzeile1_AP"/>
    <f:field ref="BAVCFG_15_1700_Zusatzzeile2" text="Zusatzzeile2"/>
    <f:field ref="BAVCFG_15_1700_Zusatzzeile2_AP" text="Zusatzzeile2_AP"/>
    <f:field ref="BAVCFG_15_1700_ZustellungAm" text="ZustellungAm"/>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Standardpräsentation_ElCom_2022_DE</Template>
  <TotalTime>0</TotalTime>
  <Words>1669</Words>
  <Application>Microsoft Office PowerPoint</Application>
  <PresentationFormat>Grand écran</PresentationFormat>
  <Paragraphs>214</Paragraphs>
  <Slides>16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Symbol</vt:lpstr>
      <vt:lpstr>ELCOM 2</vt:lpstr>
      <vt:lpstr>EDES Statuts Update – Ateliers techniques 3/2022 Bienvenue!</vt:lpstr>
      <vt:lpstr>Agenda</vt:lpstr>
      <vt:lpstr>Aperçu: Les éléments d’EDES et les unités de réalisation </vt:lpstr>
      <vt:lpstr>Perspective Q4/2022: Nouveau portail «eGovernment UVEK»</vt:lpstr>
      <vt:lpstr>Formulaires en ligne pour la comptabilité analytique et les tarifs 2023 – l’essentiel en bref (1)</vt:lpstr>
      <vt:lpstr>Formulaires en ligne pour la comptabilité analytique et les tarifs 2023 – l’essentiel en bref (2)</vt:lpstr>
      <vt:lpstr>Adaptations en cours</vt:lpstr>
      <vt:lpstr>Adaptations ajournées / à clarifier</vt:lpstr>
      <vt:lpstr>Adaptations – non réalisées</vt:lpstr>
      <vt:lpstr>Divers adaptations – détails (mises en œuvre ou en cours)</vt:lpstr>
      <vt:lpstr>Astuces</vt:lpstr>
      <vt:lpstr>Reminder – les principales règles</vt:lpstr>
      <vt:lpstr>Planning 2022</vt:lpstr>
      <vt:lpstr>Calendrier enquête 2022</vt:lpstr>
      <vt:lpstr>Tests sur l’ABN</vt:lpstr>
      <vt:lpstr>Nous vous remercions pour votre attention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ElCom 2022</dc:title>
  <dc:creator>Barbara Wyss</dc:creator>
  <cp:lastModifiedBy>Hamoir Eléonore ElCom</cp:lastModifiedBy>
  <cp:revision>91</cp:revision>
  <dcterms:created xsi:type="dcterms:W3CDTF">2022-01-18T09:05:47Z</dcterms:created>
  <dcterms:modified xsi:type="dcterms:W3CDTF">2022-03-22T13:53:09Z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UVEKCFG@15.1700:Function">
    <vt:lpwstr/>
  </property>
  <property fmtid="{D5CDD505-2E9C-101B-9397-08002B2CF9AE}" pid="3" name="FSC#UVEKCFG@15.1700:FileRespOrg">
    <vt:lpwstr>Fachsekretariat</vt:lpwstr>
  </property>
  <property fmtid="{D5CDD505-2E9C-101B-9397-08002B2CF9AE}" pid="4" name="FSC#UVEKCFG@15.1700:DefaultGroupFileResponsible">
    <vt:lpwstr/>
  </property>
  <property fmtid="{D5CDD505-2E9C-101B-9397-08002B2CF9AE}" pid="5" name="FSC#UVEKCFG@15.1700:FileRespFunction">
    <vt:lpwstr/>
  </property>
  <property fmtid="{D5CDD505-2E9C-101B-9397-08002B2CF9AE}" pid="6" name="FSC#UVEKCFG@15.1700:AssignedClassification">
    <vt:lpwstr>Intern</vt:lpwstr>
  </property>
  <property fmtid="{D5CDD505-2E9C-101B-9397-08002B2CF9AE}" pid="7" name="FSC#UVEKCFG@15.1700:AssignedClassificationCode">
    <vt:lpwstr>COO.1.1001.1.137917</vt:lpwstr>
  </property>
  <property fmtid="{D5CDD505-2E9C-101B-9397-08002B2CF9AE}" pid="8" name="FSC#UVEKCFG@15.1700:FileResponsible">
    <vt:lpwstr/>
  </property>
  <property fmtid="{D5CDD505-2E9C-101B-9397-08002B2CF9AE}" pid="9" name="FSC#UVEKCFG@15.1700:FileResponsibleTel">
    <vt:lpwstr/>
  </property>
  <property fmtid="{D5CDD505-2E9C-101B-9397-08002B2CF9AE}" pid="10" name="FSC#UVEKCFG@15.1700:FileResponsibleEmail">
    <vt:lpwstr/>
  </property>
  <property fmtid="{D5CDD505-2E9C-101B-9397-08002B2CF9AE}" pid="11" name="FSC#UVEKCFG@15.1700:FileResponsibleFax">
    <vt:lpwstr/>
  </property>
  <property fmtid="{D5CDD505-2E9C-101B-9397-08002B2CF9AE}" pid="12" name="FSC#UVEKCFG@15.1700:FileResponsibleAddress">
    <vt:lpwstr/>
  </property>
  <property fmtid="{D5CDD505-2E9C-101B-9397-08002B2CF9AE}" pid="13" name="FSC#UVEKCFG@15.1700:FileResponsibleStreet">
    <vt:lpwstr/>
  </property>
  <property fmtid="{D5CDD505-2E9C-101B-9397-08002B2CF9AE}" pid="14" name="FSC#UVEKCFG@15.1700:FileResponsiblezipcode">
    <vt:lpwstr/>
  </property>
  <property fmtid="{D5CDD505-2E9C-101B-9397-08002B2CF9AE}" pid="15" name="FSC#UVEKCFG@15.1700:FileResponsiblecity">
    <vt:lpwstr/>
  </property>
  <property fmtid="{D5CDD505-2E9C-101B-9397-08002B2CF9AE}" pid="16" name="FSC#UVEKCFG@15.1700:FileResponsibleAbbreviation">
    <vt:lpwstr/>
  </property>
  <property fmtid="{D5CDD505-2E9C-101B-9397-08002B2CF9AE}" pid="17" name="FSC#UVEKCFG@15.1700:FileRespOrgHome">
    <vt:lpwstr>Effingerstrasse 39, 3003 Bern</vt:lpwstr>
  </property>
  <property fmtid="{D5CDD505-2E9C-101B-9397-08002B2CF9AE}" pid="18" name="FSC#UVEKCFG@15.1700:CurrUserAbbreviation">
    <vt:lpwstr>pas</vt:lpwstr>
  </property>
  <property fmtid="{D5CDD505-2E9C-101B-9397-08002B2CF9AE}" pid="19" name="FSC#UVEKCFG@15.1700:CategoryReference">
    <vt:lpwstr>050</vt:lpwstr>
  </property>
  <property fmtid="{D5CDD505-2E9C-101B-9397-08002B2CF9AE}" pid="20" name="FSC#UVEKCFG@15.1700:cooAddress">
    <vt:lpwstr>COO.2207.105.3.384391</vt:lpwstr>
  </property>
  <property fmtid="{D5CDD505-2E9C-101B-9397-08002B2CF9AE}" pid="21" name="FSC#UVEKCFG@15.1700:sleeveFileReference">
    <vt:lpwstr/>
  </property>
  <property fmtid="{D5CDD505-2E9C-101B-9397-08002B2CF9AE}" pid="22" name="FSC#UVEKCFG@15.1700:BureauName">
    <vt:lpwstr>Eidgenössische Elektrizitätskommission ElCom</vt:lpwstr>
  </property>
  <property fmtid="{D5CDD505-2E9C-101B-9397-08002B2CF9AE}" pid="23" name="FSC#UVEKCFG@15.1700:BureauShortName">
    <vt:lpwstr>ElCom</vt:lpwstr>
  </property>
  <property fmtid="{D5CDD505-2E9C-101B-9397-08002B2CF9AE}" pid="24" name="FSC#UVEKCFG@15.1700:BureauWebsite">
    <vt:lpwstr>www.elcom.admin.ch</vt:lpwstr>
  </property>
  <property fmtid="{D5CDD505-2E9C-101B-9397-08002B2CF9AE}" pid="25" name="FSC#UVEKCFG@15.1700:SubFileTitle">
    <vt:lpwstr>ElCom-Vorlage_2018_16_9</vt:lpwstr>
  </property>
  <property fmtid="{D5CDD505-2E9C-101B-9397-08002B2CF9AE}" pid="26" name="FSC#UVEKCFG@15.1700:ForeignNumber">
    <vt:lpwstr/>
  </property>
  <property fmtid="{D5CDD505-2E9C-101B-9397-08002B2CF9AE}" pid="27" name="FSC#UVEKCFG@15.1700:Amtstitel">
    <vt:lpwstr/>
  </property>
  <property fmtid="{D5CDD505-2E9C-101B-9397-08002B2CF9AE}" pid="28" name="FSC#UVEKCFG@15.1700:ZusendungAm">
    <vt:lpwstr/>
  </property>
  <property fmtid="{D5CDD505-2E9C-101B-9397-08002B2CF9AE}" pid="29" name="FSC#UVEKCFG@15.1700:SignerLeft">
    <vt:lpwstr/>
  </property>
  <property fmtid="{D5CDD505-2E9C-101B-9397-08002B2CF9AE}" pid="30" name="FSC#UVEKCFG@15.1700:SignerRight">
    <vt:lpwstr/>
  </property>
  <property fmtid="{D5CDD505-2E9C-101B-9397-08002B2CF9AE}" pid="31" name="FSC#UVEKCFG@15.1700:SignerLeftJobTitle">
    <vt:lpwstr/>
  </property>
  <property fmtid="{D5CDD505-2E9C-101B-9397-08002B2CF9AE}" pid="32" name="FSC#UVEKCFG@15.1700:SignerRightJobTitle">
    <vt:lpwstr/>
  </property>
  <property fmtid="{D5CDD505-2E9C-101B-9397-08002B2CF9AE}" pid="33" name="FSC#UVEKCFG@15.1700:SignerLeftFunction">
    <vt:lpwstr/>
  </property>
  <property fmtid="{D5CDD505-2E9C-101B-9397-08002B2CF9AE}" pid="34" name="FSC#UVEKCFG@15.1700:SignerRightFunction">
    <vt:lpwstr/>
  </property>
  <property fmtid="{D5CDD505-2E9C-101B-9397-08002B2CF9AE}" pid="35" name="FSC#UVEKCFG@15.1700:SignerLeftUserRoleGroup">
    <vt:lpwstr/>
  </property>
  <property fmtid="{D5CDD505-2E9C-101B-9397-08002B2CF9AE}" pid="36" name="FSC#UVEKCFG@15.1700:SignerRightUserRoleGroup">
    <vt:lpwstr/>
  </property>
  <property fmtid="{D5CDD505-2E9C-101B-9397-08002B2CF9AE}" pid="37" name="FSC#UVEKCFG@15.1700:DocumentNumber">
    <vt:lpwstr>2018-01-04-0024</vt:lpwstr>
  </property>
  <property fmtid="{D5CDD505-2E9C-101B-9397-08002B2CF9AE}" pid="38" name="FSC#UVEKCFG@15.1700:AssignmentNumber">
    <vt:lpwstr/>
  </property>
  <property fmtid="{D5CDD505-2E9C-101B-9397-08002B2CF9AE}" pid="39" name="FSC#UVEKCFG@15.1700:EM_Personal">
    <vt:lpwstr/>
  </property>
  <property fmtid="{D5CDD505-2E9C-101B-9397-08002B2CF9AE}" pid="40" name="FSC#UVEKCFG@15.1700:EM_Geschlecht">
    <vt:lpwstr/>
  </property>
  <property fmtid="{D5CDD505-2E9C-101B-9397-08002B2CF9AE}" pid="41" name="FSC#UVEKCFG@15.1700:EM_GebDatum">
    <vt:lpwstr/>
  </property>
  <property fmtid="{D5CDD505-2E9C-101B-9397-08002B2CF9AE}" pid="42" name="FSC#UVEKCFG@15.1700:EM_Funktion">
    <vt:lpwstr/>
  </property>
  <property fmtid="{D5CDD505-2E9C-101B-9397-08002B2CF9AE}" pid="43" name="FSC#UVEKCFG@15.1700:EM_Beruf">
    <vt:lpwstr/>
  </property>
  <property fmtid="{D5CDD505-2E9C-101B-9397-08002B2CF9AE}" pid="44" name="FSC#UVEKCFG@15.1700:EM_SVNR">
    <vt:lpwstr/>
  </property>
  <property fmtid="{D5CDD505-2E9C-101B-9397-08002B2CF9AE}" pid="45" name="FSC#UVEKCFG@15.1700:EM_Familienstand">
    <vt:lpwstr/>
  </property>
  <property fmtid="{D5CDD505-2E9C-101B-9397-08002B2CF9AE}" pid="46" name="FSC#UVEKCFG@15.1700:EM_Muttersprache">
    <vt:lpwstr/>
  </property>
  <property fmtid="{D5CDD505-2E9C-101B-9397-08002B2CF9AE}" pid="47" name="FSC#UVEKCFG@15.1700:EM_Geboren_in">
    <vt:lpwstr/>
  </property>
  <property fmtid="{D5CDD505-2E9C-101B-9397-08002B2CF9AE}" pid="48" name="FSC#UVEKCFG@15.1700:EM_Briefanrede">
    <vt:lpwstr/>
  </property>
  <property fmtid="{D5CDD505-2E9C-101B-9397-08002B2CF9AE}" pid="49" name="FSC#UVEKCFG@15.1700:EM_Kommunikationssprache">
    <vt:lpwstr/>
  </property>
  <property fmtid="{D5CDD505-2E9C-101B-9397-08002B2CF9AE}" pid="50" name="FSC#UVEKCFG@15.1700:EM_Webseite">
    <vt:lpwstr/>
  </property>
  <property fmtid="{D5CDD505-2E9C-101B-9397-08002B2CF9AE}" pid="51" name="FSC#UVEKCFG@15.1700:EM_TelNr_Business">
    <vt:lpwstr/>
  </property>
  <property fmtid="{D5CDD505-2E9C-101B-9397-08002B2CF9AE}" pid="52" name="FSC#UVEKCFG@15.1700:EM_TelNr_Private">
    <vt:lpwstr/>
  </property>
  <property fmtid="{D5CDD505-2E9C-101B-9397-08002B2CF9AE}" pid="53" name="FSC#UVEKCFG@15.1700:EM_TelNr_Mobile">
    <vt:lpwstr/>
  </property>
  <property fmtid="{D5CDD505-2E9C-101B-9397-08002B2CF9AE}" pid="54" name="FSC#UVEKCFG@15.1700:EM_TelNr_Other">
    <vt:lpwstr/>
  </property>
  <property fmtid="{D5CDD505-2E9C-101B-9397-08002B2CF9AE}" pid="55" name="FSC#UVEKCFG@15.1700:EM_TelNr_Fax">
    <vt:lpwstr/>
  </property>
  <property fmtid="{D5CDD505-2E9C-101B-9397-08002B2CF9AE}" pid="56" name="FSC#UVEKCFG@15.1700:EM_EMail1">
    <vt:lpwstr/>
  </property>
  <property fmtid="{D5CDD505-2E9C-101B-9397-08002B2CF9AE}" pid="57" name="FSC#UVEKCFG@15.1700:EM_EMail2">
    <vt:lpwstr/>
  </property>
  <property fmtid="{D5CDD505-2E9C-101B-9397-08002B2CF9AE}" pid="58" name="FSC#UVEKCFG@15.1700:EM_EMail3">
    <vt:lpwstr/>
  </property>
  <property fmtid="{D5CDD505-2E9C-101B-9397-08002B2CF9AE}" pid="59" name="FSC#UVEKCFG@15.1700:EM_Name">
    <vt:lpwstr/>
  </property>
  <property fmtid="{D5CDD505-2E9C-101B-9397-08002B2CF9AE}" pid="60" name="FSC#UVEKCFG@15.1700:EM_UID">
    <vt:lpwstr/>
  </property>
  <property fmtid="{D5CDD505-2E9C-101B-9397-08002B2CF9AE}" pid="61" name="FSC#UVEKCFG@15.1700:EM_Rechtsform">
    <vt:lpwstr/>
  </property>
  <property fmtid="{D5CDD505-2E9C-101B-9397-08002B2CF9AE}" pid="62" name="FSC#UVEKCFG@15.1700:EM_Klassifizierung">
    <vt:lpwstr/>
  </property>
  <property fmtid="{D5CDD505-2E9C-101B-9397-08002B2CF9AE}" pid="63" name="FSC#UVEKCFG@15.1700:EM_Gruendungsjahr">
    <vt:lpwstr/>
  </property>
  <property fmtid="{D5CDD505-2E9C-101B-9397-08002B2CF9AE}" pid="64" name="FSC#UVEKCFG@15.1700:EM_Versandart">
    <vt:lpwstr>B-Post</vt:lpwstr>
  </property>
  <property fmtid="{D5CDD505-2E9C-101B-9397-08002B2CF9AE}" pid="65" name="FSC#UVEKCFG@15.1700:EM_Versandvermek">
    <vt:lpwstr/>
  </property>
  <property fmtid="{D5CDD505-2E9C-101B-9397-08002B2CF9AE}" pid="66" name="FSC#UVEKCFG@15.1700:EM_Anrede">
    <vt:lpwstr/>
  </property>
  <property fmtid="{D5CDD505-2E9C-101B-9397-08002B2CF9AE}" pid="67" name="FSC#UVEKCFG@15.1700:EM_Titel">
    <vt:lpwstr/>
  </property>
  <property fmtid="{D5CDD505-2E9C-101B-9397-08002B2CF9AE}" pid="68" name="FSC#UVEKCFG@15.1700:EM_Nachgestellter_Titel">
    <vt:lpwstr/>
  </property>
  <property fmtid="{D5CDD505-2E9C-101B-9397-08002B2CF9AE}" pid="69" name="FSC#UVEKCFG@15.1700:EM_Vorname">
    <vt:lpwstr/>
  </property>
  <property fmtid="{D5CDD505-2E9C-101B-9397-08002B2CF9AE}" pid="70" name="FSC#UVEKCFG@15.1700:EM_Nachname">
    <vt:lpwstr/>
  </property>
  <property fmtid="{D5CDD505-2E9C-101B-9397-08002B2CF9AE}" pid="71" name="FSC#UVEKCFG@15.1700:EM_Kurzbezeichnung">
    <vt:lpwstr/>
  </property>
  <property fmtid="{D5CDD505-2E9C-101B-9397-08002B2CF9AE}" pid="72" name="FSC#UVEKCFG@15.1700:EM_Organisations_Zeile_1">
    <vt:lpwstr/>
  </property>
  <property fmtid="{D5CDD505-2E9C-101B-9397-08002B2CF9AE}" pid="73" name="FSC#UVEKCFG@15.1700:EM_Organisations_Zeile_2">
    <vt:lpwstr/>
  </property>
  <property fmtid="{D5CDD505-2E9C-101B-9397-08002B2CF9AE}" pid="74" name="FSC#UVEKCFG@15.1700:EM_Organisations_Zeile_3">
    <vt:lpwstr/>
  </property>
  <property fmtid="{D5CDD505-2E9C-101B-9397-08002B2CF9AE}" pid="75" name="FSC#UVEKCFG@15.1700:EM_Strasse">
    <vt:lpwstr/>
  </property>
  <property fmtid="{D5CDD505-2E9C-101B-9397-08002B2CF9AE}" pid="76" name="FSC#UVEKCFG@15.1700:EM_Hausnummer">
    <vt:lpwstr/>
  </property>
  <property fmtid="{D5CDD505-2E9C-101B-9397-08002B2CF9AE}" pid="77" name="FSC#UVEKCFG@15.1700:EM_Strasse2">
    <vt:lpwstr/>
  </property>
  <property fmtid="{D5CDD505-2E9C-101B-9397-08002B2CF9AE}" pid="78" name="FSC#UVEKCFG@15.1700:EM_Hausnummer_Zusatz">
    <vt:lpwstr/>
  </property>
  <property fmtid="{D5CDD505-2E9C-101B-9397-08002B2CF9AE}" pid="79" name="FSC#UVEKCFG@15.1700:EM_Postfach">
    <vt:lpwstr/>
  </property>
  <property fmtid="{D5CDD505-2E9C-101B-9397-08002B2CF9AE}" pid="80" name="FSC#UVEKCFG@15.1700:EM_PLZ">
    <vt:lpwstr/>
  </property>
  <property fmtid="{D5CDD505-2E9C-101B-9397-08002B2CF9AE}" pid="81" name="FSC#UVEKCFG@15.1700:EM_Ort">
    <vt:lpwstr/>
  </property>
  <property fmtid="{D5CDD505-2E9C-101B-9397-08002B2CF9AE}" pid="82" name="FSC#UVEKCFG@15.1700:EM_Land">
    <vt:lpwstr/>
  </property>
  <property fmtid="{D5CDD505-2E9C-101B-9397-08002B2CF9AE}" pid="83" name="FSC#UVEKCFG@15.1700:EM_E_Mail_Adresse">
    <vt:lpwstr/>
  </property>
  <property fmtid="{D5CDD505-2E9C-101B-9397-08002B2CF9AE}" pid="84" name="FSC#UVEKCFG@15.1700:EM_Funktionsbezeichnung">
    <vt:lpwstr/>
  </property>
  <property fmtid="{D5CDD505-2E9C-101B-9397-08002B2CF9AE}" pid="85" name="FSC#UVEKCFG@15.1700:EM_Serienbrieffeld_1">
    <vt:lpwstr/>
  </property>
  <property fmtid="{D5CDD505-2E9C-101B-9397-08002B2CF9AE}" pid="86" name="FSC#UVEKCFG@15.1700:EM_Serienbrieffeld_2">
    <vt:lpwstr/>
  </property>
  <property fmtid="{D5CDD505-2E9C-101B-9397-08002B2CF9AE}" pid="87" name="FSC#UVEKCFG@15.1700:EM_Serienbrieffeld_3">
    <vt:lpwstr/>
  </property>
  <property fmtid="{D5CDD505-2E9C-101B-9397-08002B2CF9AE}" pid="88" name="FSC#UVEKCFG@15.1700:EM_Serienbrieffeld_4">
    <vt:lpwstr/>
  </property>
  <property fmtid="{D5CDD505-2E9C-101B-9397-08002B2CF9AE}" pid="89" name="FSC#UVEKCFG@15.1700:EM_Serienbrieffeld_5">
    <vt:lpwstr/>
  </property>
  <property fmtid="{D5CDD505-2E9C-101B-9397-08002B2CF9AE}" pid="90" name="FSC#UVEKCFG@15.1700:EM_Address">
    <vt:lpwstr/>
  </property>
  <property fmtid="{D5CDD505-2E9C-101B-9397-08002B2CF9AE}" pid="91" name="FSC#UVEKCFG@15.1700:Abs_Nachname">
    <vt:lpwstr/>
  </property>
  <property fmtid="{D5CDD505-2E9C-101B-9397-08002B2CF9AE}" pid="92" name="FSC#UVEKCFG@15.1700:Abs_Vorname">
    <vt:lpwstr/>
  </property>
  <property fmtid="{D5CDD505-2E9C-101B-9397-08002B2CF9AE}" pid="93" name="FSC#UVEKCFG@15.1700:Abs_Zeichen">
    <vt:lpwstr/>
  </property>
  <property fmtid="{D5CDD505-2E9C-101B-9397-08002B2CF9AE}" pid="94" name="FSC#UVEKCFG@15.1700:Anrede">
    <vt:lpwstr/>
  </property>
  <property fmtid="{D5CDD505-2E9C-101B-9397-08002B2CF9AE}" pid="95" name="FSC#UVEKCFG@15.1700:EM_Versandartspez">
    <vt:lpwstr/>
  </property>
  <property fmtid="{D5CDD505-2E9C-101B-9397-08002B2CF9AE}" pid="96" name="FSC#UVEKCFG@15.1700:Briefdatum">
    <vt:lpwstr>08.01.2019</vt:lpwstr>
  </property>
  <property fmtid="{D5CDD505-2E9C-101B-9397-08002B2CF9AE}" pid="97" name="FSC#UVEKCFG@15.1700:Empf_Zeichen">
    <vt:lpwstr/>
  </property>
  <property fmtid="{D5CDD505-2E9C-101B-9397-08002B2CF9AE}" pid="98" name="FSC#UVEKCFG@15.1700:FilialePLZ">
    <vt:lpwstr/>
  </property>
  <property fmtid="{D5CDD505-2E9C-101B-9397-08002B2CF9AE}" pid="99" name="FSC#UVEKCFG@15.1700:Gegenstand">
    <vt:lpwstr>ElCom-Vorlage_2018_16_9</vt:lpwstr>
  </property>
  <property fmtid="{D5CDD505-2E9C-101B-9397-08002B2CF9AE}" pid="100" name="FSC#UVEKCFG@15.1700:Nummer">
    <vt:lpwstr>2018-01-04-0024</vt:lpwstr>
  </property>
  <property fmtid="{D5CDD505-2E9C-101B-9397-08002B2CF9AE}" pid="101" name="FSC#UVEKCFG@15.1700:Unterschrift_Nachname">
    <vt:lpwstr/>
  </property>
  <property fmtid="{D5CDD505-2E9C-101B-9397-08002B2CF9AE}" pid="102" name="FSC#UVEKCFG@15.1700:Unterschrift_Vorname">
    <vt:lpwstr/>
  </property>
  <property fmtid="{D5CDD505-2E9C-101B-9397-08002B2CF9AE}" pid="103" name="FSC#UVEKCFG@15.1700:FileResponsibleStreetPostal">
    <vt:lpwstr/>
  </property>
  <property fmtid="{D5CDD505-2E9C-101B-9397-08002B2CF9AE}" pid="104" name="FSC#UVEKCFG@15.1700:FileResponsiblezipcodePostal">
    <vt:lpwstr/>
  </property>
  <property fmtid="{D5CDD505-2E9C-101B-9397-08002B2CF9AE}" pid="105" name="FSC#UVEKCFG@15.1700:FileResponsiblecityPostal">
    <vt:lpwstr/>
  </property>
  <property fmtid="{D5CDD505-2E9C-101B-9397-08002B2CF9AE}" pid="106" name="FSC#UVEKCFG@15.1700:FileResponsibleStreetInvoice">
    <vt:lpwstr/>
  </property>
  <property fmtid="{D5CDD505-2E9C-101B-9397-08002B2CF9AE}" pid="107" name="FSC#UVEKCFG@15.1700:FileResponsiblezipcodeInvoice">
    <vt:lpwstr/>
  </property>
  <property fmtid="{D5CDD505-2E9C-101B-9397-08002B2CF9AE}" pid="108" name="FSC#UVEKCFG@15.1700:FileResponsiblecityInvoice">
    <vt:lpwstr/>
  </property>
  <property fmtid="{D5CDD505-2E9C-101B-9397-08002B2CF9AE}" pid="109" name="FSC#UVEKCFG@15.1700:ResponsibleDefaultRoleOrg">
    <vt:lpwstr/>
  </property>
  <property fmtid="{D5CDD505-2E9C-101B-9397-08002B2CF9AE}" pid="110" name="FSC#UVEKCFG@15.1700:SL_HStufe1">
    <vt:lpwstr/>
  </property>
  <property fmtid="{D5CDD505-2E9C-101B-9397-08002B2CF9AE}" pid="111" name="FSC#UVEKCFG@15.1700:SL_FStufe1">
    <vt:lpwstr/>
  </property>
  <property fmtid="{D5CDD505-2E9C-101B-9397-08002B2CF9AE}" pid="112" name="FSC#UVEKCFG@15.1700:SL_HStufe2">
    <vt:lpwstr/>
  </property>
  <property fmtid="{D5CDD505-2E9C-101B-9397-08002B2CF9AE}" pid="113" name="FSC#UVEKCFG@15.1700:SL_FStufe2">
    <vt:lpwstr/>
  </property>
  <property fmtid="{D5CDD505-2E9C-101B-9397-08002B2CF9AE}" pid="114" name="FSC#UVEKCFG@15.1700:SL_HStufe3">
    <vt:lpwstr/>
  </property>
  <property fmtid="{D5CDD505-2E9C-101B-9397-08002B2CF9AE}" pid="115" name="FSC#UVEKCFG@15.1700:SL_FStufe3">
    <vt:lpwstr/>
  </property>
  <property fmtid="{D5CDD505-2E9C-101B-9397-08002B2CF9AE}" pid="116" name="FSC#UVEKCFG@15.1700:SL_HStufe4">
    <vt:lpwstr/>
  </property>
  <property fmtid="{D5CDD505-2E9C-101B-9397-08002B2CF9AE}" pid="117" name="FSC#UVEKCFG@15.1700:SL_FStufe4">
    <vt:lpwstr/>
  </property>
  <property fmtid="{D5CDD505-2E9C-101B-9397-08002B2CF9AE}" pid="118" name="FSC#UVEKCFG@15.1700:SR_HStufe1">
    <vt:lpwstr/>
  </property>
  <property fmtid="{D5CDD505-2E9C-101B-9397-08002B2CF9AE}" pid="119" name="FSC#UVEKCFG@15.1700:SR_FStufe1">
    <vt:lpwstr/>
  </property>
  <property fmtid="{D5CDD505-2E9C-101B-9397-08002B2CF9AE}" pid="120" name="FSC#UVEKCFG@15.1700:SR_HStufe2">
    <vt:lpwstr/>
  </property>
  <property fmtid="{D5CDD505-2E9C-101B-9397-08002B2CF9AE}" pid="121" name="FSC#UVEKCFG@15.1700:SR_FStufe2">
    <vt:lpwstr/>
  </property>
  <property fmtid="{D5CDD505-2E9C-101B-9397-08002B2CF9AE}" pid="122" name="FSC#UVEKCFG@15.1700:SR_HStufe3">
    <vt:lpwstr/>
  </property>
  <property fmtid="{D5CDD505-2E9C-101B-9397-08002B2CF9AE}" pid="123" name="FSC#UVEKCFG@15.1700:SR_FStufe3">
    <vt:lpwstr/>
  </property>
  <property fmtid="{D5CDD505-2E9C-101B-9397-08002B2CF9AE}" pid="124" name="FSC#UVEKCFG@15.1700:SR_HStufe4">
    <vt:lpwstr/>
  </property>
  <property fmtid="{D5CDD505-2E9C-101B-9397-08002B2CF9AE}" pid="125" name="FSC#UVEKCFG@15.1700:SR_FStufe4">
    <vt:lpwstr/>
  </property>
  <property fmtid="{D5CDD505-2E9C-101B-9397-08002B2CF9AE}" pid="126" name="FSC#UVEKCFG@15.1700:FileResp_HStufe1">
    <vt:lpwstr/>
  </property>
  <property fmtid="{D5CDD505-2E9C-101B-9397-08002B2CF9AE}" pid="127" name="FSC#UVEKCFG@15.1700:FileResp_FStufe1">
    <vt:lpwstr/>
  </property>
  <property fmtid="{D5CDD505-2E9C-101B-9397-08002B2CF9AE}" pid="128" name="FSC#UVEKCFG@15.1700:FileResp_HStufe2">
    <vt:lpwstr/>
  </property>
  <property fmtid="{D5CDD505-2E9C-101B-9397-08002B2CF9AE}" pid="129" name="FSC#UVEKCFG@15.1700:FileResp_FStufe2">
    <vt:lpwstr/>
  </property>
  <property fmtid="{D5CDD505-2E9C-101B-9397-08002B2CF9AE}" pid="130" name="FSC#UVEKCFG@15.1700:FileResp_HStufe3">
    <vt:lpwstr/>
  </property>
  <property fmtid="{D5CDD505-2E9C-101B-9397-08002B2CF9AE}" pid="131" name="FSC#UVEKCFG@15.1700:FileResp_FStufe3">
    <vt:lpwstr/>
  </property>
  <property fmtid="{D5CDD505-2E9C-101B-9397-08002B2CF9AE}" pid="132" name="FSC#UVEKCFG@15.1700:FileResp_HStufe4">
    <vt:lpwstr/>
  </property>
  <property fmtid="{D5CDD505-2E9C-101B-9397-08002B2CF9AE}" pid="133" name="FSC#UVEKCFG@15.1700:FileResp_FStufe4">
    <vt:lpwstr/>
  </property>
  <property fmtid="{D5CDD505-2E9C-101B-9397-08002B2CF9AE}" pid="134" name="FSC#COOELAK@1.1001:Subject">
    <vt:lpwstr/>
  </property>
  <property fmtid="{D5CDD505-2E9C-101B-9397-08002B2CF9AE}" pid="135" name="FSC#COOELAK@1.1001:FileReference">
    <vt:lpwstr>050-00002</vt:lpwstr>
  </property>
  <property fmtid="{D5CDD505-2E9C-101B-9397-08002B2CF9AE}" pid="136" name="FSC#COOELAK@1.1001:FileRefYear">
    <vt:lpwstr>2015</vt:lpwstr>
  </property>
  <property fmtid="{D5CDD505-2E9C-101B-9397-08002B2CF9AE}" pid="137" name="FSC#COOELAK@1.1001:FileRefOrdinal">
    <vt:lpwstr>2</vt:lpwstr>
  </property>
  <property fmtid="{D5CDD505-2E9C-101B-9397-08002B2CF9AE}" pid="138" name="FSC#COOELAK@1.1001:FileRefOU">
    <vt:lpwstr>FS ElCom</vt:lpwstr>
  </property>
  <property fmtid="{D5CDD505-2E9C-101B-9397-08002B2CF9AE}" pid="139" name="FSC#COOELAK@1.1001:Organization">
    <vt:lpwstr/>
  </property>
  <property fmtid="{D5CDD505-2E9C-101B-9397-08002B2CF9AE}" pid="140" name="FSC#COOELAK@1.1001:Owner">
    <vt:lpwstr>Witschi Simon</vt:lpwstr>
  </property>
  <property fmtid="{D5CDD505-2E9C-101B-9397-08002B2CF9AE}" pid="141" name="FSC#COOELAK@1.1001:OwnerExtension">
    <vt:lpwstr>+41 58 466 08 49</vt:lpwstr>
  </property>
  <property fmtid="{D5CDD505-2E9C-101B-9397-08002B2CF9AE}" pid="142" name="FSC#COOELAK@1.1001:OwnerFaxExtension">
    <vt:lpwstr>+41 58 462 02 22</vt:lpwstr>
  </property>
  <property fmtid="{D5CDD505-2E9C-101B-9397-08002B2CF9AE}" pid="143" name="FSC#COOELAK@1.1001:DispatchedBy">
    <vt:lpwstr/>
  </property>
  <property fmtid="{D5CDD505-2E9C-101B-9397-08002B2CF9AE}" pid="144" name="FSC#COOELAK@1.1001:DispatchedAt">
    <vt:lpwstr/>
  </property>
  <property fmtid="{D5CDD505-2E9C-101B-9397-08002B2CF9AE}" pid="145" name="FSC#COOELAK@1.1001:ApprovedBy">
    <vt:lpwstr/>
  </property>
  <property fmtid="{D5CDD505-2E9C-101B-9397-08002B2CF9AE}" pid="146" name="FSC#COOELAK@1.1001:ApprovedAt">
    <vt:lpwstr/>
  </property>
  <property fmtid="{D5CDD505-2E9C-101B-9397-08002B2CF9AE}" pid="147" name="FSC#COOELAK@1.1001:Department">
    <vt:lpwstr>Kommissionssekretariat (ELCOM)</vt:lpwstr>
  </property>
  <property fmtid="{D5CDD505-2E9C-101B-9397-08002B2CF9AE}" pid="148" name="FSC#COOELAK@1.1001:CreatedAt">
    <vt:lpwstr>04.01.2018</vt:lpwstr>
  </property>
  <property fmtid="{D5CDD505-2E9C-101B-9397-08002B2CF9AE}" pid="149" name="FSC#COOELAK@1.1001:OU">
    <vt:lpwstr>Fachsekretariat (ELCOM)</vt:lpwstr>
  </property>
  <property fmtid="{D5CDD505-2E9C-101B-9397-08002B2CF9AE}" pid="150" name="FSC#COOELAK@1.1001:Priority">
    <vt:lpwstr> ()</vt:lpwstr>
  </property>
  <property fmtid="{D5CDD505-2E9C-101B-9397-08002B2CF9AE}" pid="151" name="FSC#COOELAK@1.1001:ObjBarCode">
    <vt:lpwstr>*COO.2207.105.3.384391*</vt:lpwstr>
  </property>
  <property fmtid="{D5CDD505-2E9C-101B-9397-08002B2CF9AE}" pid="152" name="FSC#COOELAK@1.1001:RefBarCode">
    <vt:lpwstr>*COO.2207.105.2.384393*</vt:lpwstr>
  </property>
  <property fmtid="{D5CDD505-2E9C-101B-9397-08002B2CF9AE}" pid="153" name="FSC#COOELAK@1.1001:FileRefBarCode">
    <vt:lpwstr>*050-00002*</vt:lpwstr>
  </property>
  <property fmtid="{D5CDD505-2E9C-101B-9397-08002B2CF9AE}" pid="154" name="FSC#COOELAK@1.1001:ExternalRef">
    <vt:lpwstr/>
  </property>
  <property fmtid="{D5CDD505-2E9C-101B-9397-08002B2CF9AE}" pid="155" name="FSC#COOELAK@1.1001:IncomingNumber">
    <vt:lpwstr/>
  </property>
  <property fmtid="{D5CDD505-2E9C-101B-9397-08002B2CF9AE}" pid="156" name="FSC#COOELAK@1.1001:IncomingSubject">
    <vt:lpwstr/>
  </property>
  <property fmtid="{D5CDD505-2E9C-101B-9397-08002B2CF9AE}" pid="157" name="FSC#COOELAK@1.1001:ProcessResponsible">
    <vt:lpwstr/>
  </property>
  <property fmtid="{D5CDD505-2E9C-101B-9397-08002B2CF9AE}" pid="158" name="FSC#COOELAK@1.1001:ProcessResponsiblePhone">
    <vt:lpwstr/>
  </property>
  <property fmtid="{D5CDD505-2E9C-101B-9397-08002B2CF9AE}" pid="159" name="FSC#COOELAK@1.1001:ProcessResponsibleMail">
    <vt:lpwstr/>
  </property>
  <property fmtid="{D5CDD505-2E9C-101B-9397-08002B2CF9AE}" pid="160" name="FSC#COOELAK@1.1001:ProcessResponsibleFax">
    <vt:lpwstr/>
  </property>
  <property fmtid="{D5CDD505-2E9C-101B-9397-08002B2CF9AE}" pid="161" name="FSC#COOELAK@1.1001:ApproverFirstName">
    <vt:lpwstr/>
  </property>
  <property fmtid="{D5CDD505-2E9C-101B-9397-08002B2CF9AE}" pid="162" name="FSC#COOELAK@1.1001:ApproverSurName">
    <vt:lpwstr/>
  </property>
  <property fmtid="{D5CDD505-2E9C-101B-9397-08002B2CF9AE}" pid="163" name="FSC#COOELAK@1.1001:ApproverTitle">
    <vt:lpwstr/>
  </property>
  <property fmtid="{D5CDD505-2E9C-101B-9397-08002B2CF9AE}" pid="164" name="FSC#COOELAK@1.1001:ExternalDate">
    <vt:lpwstr/>
  </property>
  <property fmtid="{D5CDD505-2E9C-101B-9397-08002B2CF9AE}" pid="165" name="FSC#COOELAK@1.1001:SettlementApprovedAt">
    <vt:lpwstr/>
  </property>
  <property fmtid="{D5CDD505-2E9C-101B-9397-08002B2CF9AE}" pid="166" name="FSC#COOELAK@1.1001:BaseNumber">
    <vt:lpwstr>050</vt:lpwstr>
  </property>
  <property fmtid="{D5CDD505-2E9C-101B-9397-08002B2CF9AE}" pid="167" name="FSC#COOELAK@1.1001:CurrentUserRolePos">
    <vt:lpwstr>Registrator/in</vt:lpwstr>
  </property>
  <property fmtid="{D5CDD505-2E9C-101B-9397-08002B2CF9AE}" pid="168" name="FSC#COOELAK@1.1001:CurrentUserEmail">
    <vt:lpwstr>sandro.pauli@elcom.admin.ch</vt:lpwstr>
  </property>
  <property fmtid="{D5CDD505-2E9C-101B-9397-08002B2CF9AE}" pid="169" name="FSC#ELAKGOV@1.1001:PersonalSubjGender">
    <vt:lpwstr/>
  </property>
  <property fmtid="{D5CDD505-2E9C-101B-9397-08002B2CF9AE}" pid="170" name="FSC#ELAKGOV@1.1001:PersonalSubjFirstName">
    <vt:lpwstr/>
  </property>
  <property fmtid="{D5CDD505-2E9C-101B-9397-08002B2CF9AE}" pid="171" name="FSC#ELAKGOV@1.1001:PersonalSubjSurName">
    <vt:lpwstr/>
  </property>
  <property fmtid="{D5CDD505-2E9C-101B-9397-08002B2CF9AE}" pid="172" name="FSC#ELAKGOV@1.1001:PersonalSubjSalutation">
    <vt:lpwstr/>
  </property>
  <property fmtid="{D5CDD505-2E9C-101B-9397-08002B2CF9AE}" pid="173" name="FSC#ELAKGOV@1.1001:PersonalSubjAddress">
    <vt:lpwstr/>
  </property>
  <property fmtid="{D5CDD505-2E9C-101B-9397-08002B2CF9AE}" pid="174" name="FSC#ATSTATECFG@1.1001:Office">
    <vt:lpwstr/>
  </property>
  <property fmtid="{D5CDD505-2E9C-101B-9397-08002B2CF9AE}" pid="175" name="FSC#ATSTATECFG@1.1001:Agent">
    <vt:lpwstr/>
  </property>
  <property fmtid="{D5CDD505-2E9C-101B-9397-08002B2CF9AE}" pid="176" name="FSC#ATSTATECFG@1.1001:AgentPhone">
    <vt:lpwstr/>
  </property>
  <property fmtid="{D5CDD505-2E9C-101B-9397-08002B2CF9AE}" pid="177" name="FSC#ATSTATECFG@1.1001:DepartmentFax">
    <vt:lpwstr>+41 58 46 20222</vt:lpwstr>
  </property>
  <property fmtid="{D5CDD505-2E9C-101B-9397-08002B2CF9AE}" pid="178" name="FSC#ATSTATECFG@1.1001:DepartmentEmail">
    <vt:lpwstr/>
  </property>
  <property fmtid="{D5CDD505-2E9C-101B-9397-08002B2CF9AE}" pid="179" name="FSC#ATSTATECFG@1.1001:SubfileDate">
    <vt:lpwstr/>
  </property>
  <property fmtid="{D5CDD505-2E9C-101B-9397-08002B2CF9AE}" pid="180" name="FSC#ATSTATECFG@1.1001:SubfileSubject">
    <vt:lpwstr>ElCom-Vorlage_2018_16_9</vt:lpwstr>
  </property>
  <property fmtid="{D5CDD505-2E9C-101B-9397-08002B2CF9AE}" pid="181" name="FSC#ATSTATECFG@1.1001:DepartmentZipCode">
    <vt:lpwstr>3003</vt:lpwstr>
  </property>
  <property fmtid="{D5CDD505-2E9C-101B-9397-08002B2CF9AE}" pid="182" name="FSC#ATSTATECFG@1.1001:DepartmentCountry">
    <vt:lpwstr/>
  </property>
  <property fmtid="{D5CDD505-2E9C-101B-9397-08002B2CF9AE}" pid="183" name="FSC#ATSTATECFG@1.1001:DepartmentCity">
    <vt:lpwstr>Bern</vt:lpwstr>
  </property>
  <property fmtid="{D5CDD505-2E9C-101B-9397-08002B2CF9AE}" pid="184" name="FSC#ATSTATECFG@1.1001:DepartmentStreet">
    <vt:lpwstr>Effingerstrasse 39</vt:lpwstr>
  </property>
  <property fmtid="{D5CDD505-2E9C-101B-9397-08002B2CF9AE}" pid="185" name="FSC#ATSTATECFG@1.1001:DepartmentDVR">
    <vt:lpwstr/>
  </property>
  <property fmtid="{D5CDD505-2E9C-101B-9397-08002B2CF9AE}" pid="186" name="FSC#ATSTATECFG@1.1001:DepartmentUID">
    <vt:lpwstr/>
  </property>
  <property fmtid="{D5CDD505-2E9C-101B-9397-08002B2CF9AE}" pid="187" name="FSC#ATSTATECFG@1.1001:SubfileReference">
    <vt:lpwstr>050-00002</vt:lpwstr>
  </property>
  <property fmtid="{D5CDD505-2E9C-101B-9397-08002B2CF9AE}" pid="188" name="FSC#ATSTATECFG@1.1001:Clause">
    <vt:lpwstr/>
  </property>
  <property fmtid="{D5CDD505-2E9C-101B-9397-08002B2CF9AE}" pid="189" name="FSC#ATSTATECFG@1.1001:ApprovedSignature">
    <vt:lpwstr/>
  </property>
  <property fmtid="{D5CDD505-2E9C-101B-9397-08002B2CF9AE}" pid="190" name="FSC#ATSTATECFG@1.1001:BankAccount">
    <vt:lpwstr/>
  </property>
  <property fmtid="{D5CDD505-2E9C-101B-9397-08002B2CF9AE}" pid="191" name="FSC#ATSTATECFG@1.1001:BankAccountOwner">
    <vt:lpwstr/>
  </property>
  <property fmtid="{D5CDD505-2E9C-101B-9397-08002B2CF9AE}" pid="192" name="FSC#ATSTATECFG@1.1001:BankInstitute">
    <vt:lpwstr/>
  </property>
  <property fmtid="{D5CDD505-2E9C-101B-9397-08002B2CF9AE}" pid="193" name="FSC#ATSTATECFG@1.1001:BankAccountID">
    <vt:lpwstr/>
  </property>
  <property fmtid="{D5CDD505-2E9C-101B-9397-08002B2CF9AE}" pid="194" name="FSC#ATSTATECFG@1.1001:BankAccountIBAN">
    <vt:lpwstr/>
  </property>
  <property fmtid="{D5CDD505-2E9C-101B-9397-08002B2CF9AE}" pid="195" name="FSC#ATSTATECFG@1.1001:BankAccountBIC">
    <vt:lpwstr/>
  </property>
  <property fmtid="{D5CDD505-2E9C-101B-9397-08002B2CF9AE}" pid="196" name="FSC#ATSTATECFG@1.1001:BankName">
    <vt:lpwstr/>
  </property>
  <property fmtid="{D5CDD505-2E9C-101B-9397-08002B2CF9AE}" pid="197" name="FSC#COOSYSTEM@1.1:Container">
    <vt:lpwstr>COO.2207.105.3.384391</vt:lpwstr>
  </property>
  <property fmtid="{D5CDD505-2E9C-101B-9397-08002B2CF9AE}" pid="198" name="FSC#FSCFOLIO@1.1001:docpropproject">
    <vt:lpwstr/>
  </property>
</Properties>
</file>