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2"/>
  </p:sldMasterIdLst>
  <p:notesMasterIdLst>
    <p:notesMasterId r:id="rId19"/>
  </p:notesMasterIdLst>
  <p:handoutMasterIdLst>
    <p:handoutMasterId r:id="rId20"/>
  </p:handoutMasterIdLst>
  <p:sldIdLst>
    <p:sldId id="277" r:id="rId3"/>
    <p:sldId id="294" r:id="rId4"/>
    <p:sldId id="290" r:id="rId5"/>
    <p:sldId id="292" r:id="rId6"/>
    <p:sldId id="293" r:id="rId7"/>
    <p:sldId id="306" r:id="rId8"/>
    <p:sldId id="296" r:id="rId9"/>
    <p:sldId id="297" r:id="rId10"/>
    <p:sldId id="298" r:id="rId11"/>
    <p:sldId id="303" r:id="rId12"/>
    <p:sldId id="304" r:id="rId13"/>
    <p:sldId id="299" r:id="rId14"/>
    <p:sldId id="302" r:id="rId15"/>
    <p:sldId id="295" r:id="rId16"/>
    <p:sldId id="300" r:id="rId17"/>
    <p:sldId id="305" r:id="rId1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616" userDrawn="1">
          <p15:clr>
            <a:srgbClr val="A4A3A4"/>
          </p15:clr>
        </p15:guide>
        <p15:guide id="3" pos="7680" userDrawn="1">
          <p15:clr>
            <a:srgbClr val="A4A3A4"/>
          </p15:clr>
        </p15:guide>
        <p15:guide id="4" pos="107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FF0C2"/>
    <a:srgbClr val="FFCC99"/>
    <a:srgbClr val="92A2CE"/>
    <a:srgbClr val="2D3A63"/>
    <a:srgbClr val="2A7F62"/>
    <a:srgbClr val="008A23"/>
    <a:srgbClr val="6F6D72"/>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04" autoAdjust="0"/>
  </p:normalViewPr>
  <p:slideViewPr>
    <p:cSldViewPr snapToGrid="0">
      <p:cViewPr varScale="1">
        <p:scale>
          <a:sx n="64" d="100"/>
          <a:sy n="64" d="100"/>
        </p:scale>
        <p:origin x="56" y="56"/>
      </p:cViewPr>
      <p:guideLst>
        <p:guide orient="horz" pos="1616"/>
        <p:guide pos="7680"/>
        <p:guide pos="1073"/>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2" d="100"/>
          <a:sy n="82" d="100"/>
        </p:scale>
        <p:origin x="229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5F8296-C24A-435F-9036-780F188FADB6}" type="datetimeFigureOut">
              <a:rPr lang="de-CH" smtClean="0"/>
              <a:t>17.03.2022</a:t>
            </a:fld>
            <a:endParaRPr lang="de-CH"/>
          </a:p>
        </p:txBody>
      </p:sp>
      <p:sp>
        <p:nvSpPr>
          <p:cNvPr id="4" name="Fußzeilenplatzhalt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5" name="Foliennummernplatzhalt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DE0985-FFBC-4317-A9E1-35FB8E4C0578}" type="slidenum">
              <a:rPr lang="de-CH" smtClean="0"/>
              <a:t>‹Nr.›</a:t>
            </a:fld>
            <a:endParaRPr lang="de-CH"/>
          </a:p>
        </p:txBody>
      </p:sp>
    </p:spTree>
    <p:extLst>
      <p:ext uri="{BB962C8B-B14F-4D97-AF65-F5344CB8AC3E}">
        <p14:creationId xmlns:p14="http://schemas.microsoft.com/office/powerpoint/2010/main" val="40725802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6F9602-1C60-4C46-AB0B-BC2935219FDA}" type="datetimeFigureOut">
              <a:rPr lang="de-CH" smtClean="0"/>
              <a:t>17.03.2022</a:t>
            </a:fld>
            <a:endParaRPr lang="de-CH"/>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CEC92-00CC-4458-BC5C-31C113B7DBE6}" type="slidenum">
              <a:rPr lang="de-CH" smtClean="0"/>
              <a:t>‹Nr.›</a:t>
            </a:fld>
            <a:endParaRPr lang="de-CH"/>
          </a:p>
        </p:txBody>
      </p:sp>
    </p:spTree>
    <p:extLst>
      <p:ext uri="{BB962C8B-B14F-4D97-AF65-F5344CB8AC3E}">
        <p14:creationId xmlns:p14="http://schemas.microsoft.com/office/powerpoint/2010/main" val="361677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019CEC92-00CC-4458-BC5C-31C113B7DBE6}" type="slidenum">
              <a:rPr lang="de-CH" smtClean="0"/>
              <a:t>1</a:t>
            </a:fld>
            <a:endParaRPr lang="de-CH"/>
          </a:p>
        </p:txBody>
      </p:sp>
    </p:spTree>
    <p:extLst>
      <p:ext uri="{BB962C8B-B14F-4D97-AF65-F5344CB8AC3E}">
        <p14:creationId xmlns:p14="http://schemas.microsoft.com/office/powerpoint/2010/main" val="1090502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rgbClr val="373737"/>
                </a:solidFill>
              </a:defRPr>
            </a:lvl1pPr>
          </a:lstStyle>
          <a:p>
            <a:fld id="{EA1EA096-0471-4A5C-A296-789EA7ECDBC6}" type="slidenum">
              <a:rPr lang="de-CH" smtClean="0"/>
              <a:pPr/>
              <a:t>‹Nr.›</a:t>
            </a:fld>
            <a:endParaRPr lang="de-CH"/>
          </a:p>
        </p:txBody>
      </p:sp>
      <p:sp>
        <p:nvSpPr>
          <p:cNvPr id="14" name="Bildplatzhalter 13"/>
          <p:cNvSpPr>
            <a:spLocks noGrp="1"/>
          </p:cNvSpPr>
          <p:nvPr>
            <p:ph type="pic" sz="quarter" idx="13"/>
          </p:nvPr>
        </p:nvSpPr>
        <p:spPr>
          <a:xfrm>
            <a:off x="1520328" y="2585776"/>
            <a:ext cx="10671675" cy="3744001"/>
          </a:xfrm>
        </p:spPr>
        <p:txBody>
          <a:bodyPr tIns="0" rIns="0" bIns="0"/>
          <a:lstStyle>
            <a:lvl1pPr>
              <a:defRPr>
                <a:solidFill>
                  <a:srgbClr val="373737"/>
                </a:solidFill>
              </a:defRPr>
            </a:lvl1pPr>
          </a:lstStyle>
          <a:p>
            <a:r>
              <a:rPr lang="de-DE" smtClean="0"/>
              <a:t>Bild durch Klicken auf Symbol hinzufügen</a:t>
            </a:r>
            <a:endParaRPr lang="de-CH" dirty="0"/>
          </a:p>
        </p:txBody>
      </p:sp>
      <p:sp>
        <p:nvSpPr>
          <p:cNvPr id="20" name="Footer Placeholder 4"/>
          <p:cNvSpPr>
            <a:spLocks noGrp="1"/>
          </p:cNvSpPr>
          <p:nvPr>
            <p:ph type="ftr" sz="quarter" idx="11"/>
          </p:nvPr>
        </p:nvSpPr>
        <p:spPr>
          <a:xfrm>
            <a:off x="1520328" y="6454588"/>
            <a:ext cx="6862563" cy="266888"/>
          </a:xfrm>
        </p:spPr>
        <p:txBody>
          <a:bodyPr/>
          <a:lstStyle>
            <a:lvl1pPr algn="l">
              <a:defRPr>
                <a:solidFill>
                  <a:srgbClr val="373737"/>
                </a:solidFill>
              </a:defRPr>
            </a:lvl1pPr>
          </a:lstStyle>
          <a:p>
            <a:r>
              <a:rPr lang="de-CH" dirty="0" smtClean="0"/>
              <a:t>Workshop KoRe / Tarife V2 • Bern / Online • März 2022</a:t>
            </a:r>
            <a:endParaRPr lang="de-CH" dirty="0"/>
          </a:p>
        </p:txBody>
      </p:sp>
      <p:pic>
        <p:nvPicPr>
          <p:cNvPr id="10" name="Grafik 9"/>
          <p:cNvPicPr>
            <a:picLocks noChangeAspect="1"/>
          </p:cNvPicPr>
          <p:nvPr userDrawn="1"/>
        </p:nvPicPr>
        <p:blipFill rotWithShape="1">
          <a:blip r:embed="rId2" cstate="print">
            <a:extLst>
              <a:ext uri="{28A0092B-C50C-407E-A947-70E740481C1C}">
                <a14:useLocalDpi xmlns:a14="http://schemas.microsoft.com/office/drawing/2010/main" val="0"/>
              </a:ext>
            </a:extLst>
          </a:blip>
          <a:srcRect r="55026" b="431"/>
          <a:stretch/>
        </p:blipFill>
        <p:spPr>
          <a:xfrm>
            <a:off x="1151700" y="371115"/>
            <a:ext cx="2048745" cy="504890"/>
          </a:xfrm>
          <a:prstGeom prst="rect">
            <a:avLst/>
          </a:prstGeom>
        </p:spPr>
      </p:pic>
      <p:sp>
        <p:nvSpPr>
          <p:cNvPr id="15" name="Titel 14"/>
          <p:cNvSpPr>
            <a:spLocks noGrp="1"/>
          </p:cNvSpPr>
          <p:nvPr>
            <p:ph type="title"/>
          </p:nvPr>
        </p:nvSpPr>
        <p:spPr>
          <a:xfrm>
            <a:off x="1520328" y="1221581"/>
            <a:ext cx="10106009" cy="1135276"/>
          </a:xfrm>
          <a:prstGeom prst="rect">
            <a:avLst/>
          </a:prstGeom>
        </p:spPr>
        <p:txBody>
          <a:bodyPr lIns="0" rIns="0" anchor="ctr"/>
          <a:lstStyle>
            <a:lvl1pPr>
              <a:defRPr sz="3000">
                <a:solidFill>
                  <a:srgbClr val="92A2CE"/>
                </a:solidFill>
                <a:latin typeface="Arial" panose="020B0604020202020204" pitchFamily="34" charset="0"/>
                <a:cs typeface="Arial" panose="020B0604020202020204" pitchFamily="34" charset="0"/>
              </a:defRPr>
            </a:lvl1pPr>
          </a:lstStyle>
          <a:p>
            <a:r>
              <a:rPr lang="de-DE" noProof="0" smtClean="0"/>
              <a:t>Titelmasterformat durch Klicken bearbeiten</a:t>
            </a:r>
            <a:endParaRPr lang="de-CH" noProof="0" dirty="0"/>
          </a:p>
        </p:txBody>
      </p:sp>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48400" t="-372"/>
          <a:stretch/>
        </p:blipFill>
        <p:spPr>
          <a:xfrm>
            <a:off x="3751750" y="369079"/>
            <a:ext cx="2350558" cy="508962"/>
          </a:xfrm>
          <a:prstGeom prst="rect">
            <a:avLst/>
          </a:prstGeom>
        </p:spPr>
      </p:pic>
      <p:cxnSp>
        <p:nvCxnSpPr>
          <p:cNvPr id="4" name="Gerader Verbinder 3"/>
          <p:cNvCxnSpPr/>
          <p:nvPr userDrawn="1"/>
        </p:nvCxnSpPr>
        <p:spPr>
          <a:xfrm>
            <a:off x="-77118" y="1196720"/>
            <a:ext cx="12349908" cy="0"/>
          </a:xfrm>
          <a:prstGeom prst="line">
            <a:avLst/>
          </a:prstGeom>
          <a:ln w="25400">
            <a:solidFill>
              <a:srgbClr val="92A2CE"/>
            </a:solidFill>
          </a:ln>
          <a:effectLst>
            <a:outerShdw blurRad="50800" dist="38100" dir="1800000" algn="ctr" rotWithShape="0">
              <a:srgbClr val="92A2CE">
                <a:alpha val="77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804558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869"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Programm">
    <p:spTree>
      <p:nvGrpSpPr>
        <p:cNvPr id="1" name=""/>
        <p:cNvGrpSpPr/>
        <p:nvPr/>
      </p:nvGrpSpPr>
      <p:grpSpPr>
        <a:xfrm>
          <a:off x="0" y="0"/>
          <a:ext cx="0" cy="0"/>
          <a:chOff x="0" y="0"/>
          <a:chExt cx="0" cy="0"/>
        </a:xfrm>
      </p:grpSpPr>
      <p:sp>
        <p:nvSpPr>
          <p:cNvPr id="3" name="Content Placeholder 2"/>
          <p:cNvSpPr>
            <a:spLocks noGrp="1"/>
          </p:cNvSpPr>
          <p:nvPr>
            <p:ph idx="1"/>
          </p:nvPr>
        </p:nvSpPr>
        <p:spPr>
          <a:xfrm>
            <a:off x="1538679" y="1761077"/>
            <a:ext cx="10162521" cy="4403055"/>
          </a:xfrm>
        </p:spPr>
        <p:txBody>
          <a:bodyPr lIns="0" tIns="0" rIns="0" bIns="0">
            <a:noAutofit/>
          </a:bodyPr>
          <a:lstStyle>
            <a:lvl1pPr>
              <a:lnSpc>
                <a:spcPct val="114000"/>
              </a:lnSpc>
              <a:spcBef>
                <a:spcPts val="0"/>
              </a:spcBef>
              <a:defRPr b="0">
                <a:solidFill>
                  <a:srgbClr val="373737"/>
                </a:solidFill>
              </a:defRPr>
            </a:lvl1pPr>
            <a:lvl2pPr>
              <a:lnSpc>
                <a:spcPct val="150000"/>
              </a:lnSpc>
              <a:defRPr>
                <a:solidFill>
                  <a:srgbClr val="373737"/>
                </a:solidFill>
              </a:defRPr>
            </a:lvl2pPr>
            <a:lvl3pPr>
              <a:lnSpc>
                <a:spcPct val="150000"/>
              </a:lnSpc>
              <a:defRPr>
                <a:solidFill>
                  <a:srgbClr val="373737"/>
                </a:solidFill>
              </a:defRPr>
            </a:lvl3pPr>
          </a:lstStyle>
          <a:p>
            <a:pPr lvl="0"/>
            <a:r>
              <a:rPr lang="de-DE" noProof="0" smtClean="0"/>
              <a:t>Formatvorlagen des Textmasters bearbeiten</a:t>
            </a:r>
          </a:p>
        </p:txBody>
      </p:sp>
      <p:sp>
        <p:nvSpPr>
          <p:cNvPr id="8" name="Titel 11"/>
          <p:cNvSpPr>
            <a:spLocks noGrp="1"/>
          </p:cNvSpPr>
          <p:nvPr>
            <p:ph type="title"/>
          </p:nvPr>
        </p:nvSpPr>
        <p:spPr>
          <a:xfrm>
            <a:off x="1538680" y="205926"/>
            <a:ext cx="10087655" cy="802042"/>
          </a:xfrm>
          <a:prstGeom prst="rect">
            <a:avLst/>
          </a:prstGeom>
        </p:spPr>
        <p:txBody>
          <a:bodyPr lIns="0" rIns="90000" anchor="ctr"/>
          <a:lstStyle>
            <a:lvl1pPr>
              <a:defRPr sz="2200">
                <a:solidFill>
                  <a:srgbClr val="92A2CE"/>
                </a:solidFill>
                <a:latin typeface="Arial" panose="020B0604020202020204" pitchFamily="34" charset="0"/>
                <a:cs typeface="Arial" panose="020B0604020202020204" pitchFamily="34" charset="0"/>
              </a:defRPr>
            </a:lvl1pPr>
          </a:lstStyle>
          <a:p>
            <a:r>
              <a:rPr lang="de-DE" noProof="0" smtClean="0"/>
              <a:t>Titelmasterformat durch Klicken bearbeiten</a:t>
            </a:r>
            <a:endParaRPr lang="de-CH" noProof="0" dirty="0"/>
          </a:p>
        </p:txBody>
      </p:sp>
      <p:sp>
        <p:nvSpPr>
          <p:cNvPr id="7" name="Slide Number Placeholder 5"/>
          <p:cNvSpPr>
            <a:spLocks noGrp="1"/>
          </p:cNvSpPr>
          <p:nvPr>
            <p:ph type="sldNum" sz="quarter" idx="12"/>
          </p:nvPr>
        </p:nvSpPr>
        <p:spPr>
          <a:xfrm>
            <a:off x="10829373" y="6454588"/>
            <a:ext cx="796963" cy="266888"/>
          </a:xfrm>
        </p:spPr>
        <p:txBody>
          <a:bodyPr/>
          <a:lstStyle>
            <a:lvl1pPr>
              <a:defRPr>
                <a:solidFill>
                  <a:srgbClr val="373737"/>
                </a:solidFill>
              </a:defRPr>
            </a:lvl1pPr>
          </a:lstStyle>
          <a:p>
            <a:fld id="{EA1EA096-0471-4A5C-A296-789EA7ECDBC6}" type="slidenum">
              <a:rPr lang="de-CH" smtClean="0"/>
              <a:pPr/>
              <a:t>‹Nr.›</a:t>
            </a:fld>
            <a:endParaRPr lang="de-CH"/>
          </a:p>
        </p:txBody>
      </p:sp>
      <p:sp>
        <p:nvSpPr>
          <p:cNvPr id="9" name="Footer Placeholder 4"/>
          <p:cNvSpPr>
            <a:spLocks noGrp="1"/>
          </p:cNvSpPr>
          <p:nvPr>
            <p:ph type="ftr" sz="quarter" idx="11"/>
          </p:nvPr>
        </p:nvSpPr>
        <p:spPr>
          <a:xfrm>
            <a:off x="1520328" y="6454588"/>
            <a:ext cx="6862563" cy="266888"/>
          </a:xfrm>
        </p:spPr>
        <p:txBody>
          <a:bodyPr/>
          <a:lstStyle>
            <a:lvl1pPr algn="l">
              <a:defRPr>
                <a:solidFill>
                  <a:srgbClr val="373737"/>
                </a:solidFill>
              </a:defRPr>
            </a:lvl1pPr>
          </a:lstStyle>
          <a:p>
            <a:r>
              <a:rPr lang="de-CH" dirty="0" smtClean="0"/>
              <a:t>Workshop KoRe / Tarife V2 • Bern / Online • März 2022</a:t>
            </a:r>
            <a:endParaRPr lang="de-CH" dirty="0"/>
          </a:p>
        </p:txBody>
      </p:sp>
    </p:spTree>
    <p:extLst>
      <p:ext uri="{BB962C8B-B14F-4D97-AF65-F5344CB8AC3E}">
        <p14:creationId xmlns:p14="http://schemas.microsoft.com/office/powerpoint/2010/main" val="244911918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967"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Aufzählun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9843" y="1761077"/>
            <a:ext cx="10171357" cy="4403055"/>
          </a:xfrm>
        </p:spPr>
        <p:txBody>
          <a:bodyPr lIns="0" tIns="0" rIns="0" bIns="0">
            <a:noAutofit/>
          </a:bodyPr>
          <a:lstStyle>
            <a:lvl1pPr>
              <a:lnSpc>
                <a:spcPct val="114000"/>
              </a:lnSpc>
              <a:spcBef>
                <a:spcPts val="0"/>
              </a:spcBef>
              <a:defRPr b="0">
                <a:solidFill>
                  <a:srgbClr val="373737"/>
                </a:solidFill>
              </a:defRPr>
            </a:lvl1pPr>
            <a:lvl2pPr marL="685800" indent="-228600">
              <a:lnSpc>
                <a:spcPct val="114000"/>
              </a:lnSpc>
              <a:spcBef>
                <a:spcPts val="0"/>
              </a:spcBef>
              <a:buFont typeface="Symbol" panose="05050102010706020507" pitchFamily="18" charset="2"/>
              <a:buChar char="-"/>
              <a:defRPr>
                <a:solidFill>
                  <a:srgbClr val="373737"/>
                </a:solidFill>
              </a:defRPr>
            </a:lvl2pPr>
            <a:lvl3pPr>
              <a:lnSpc>
                <a:spcPct val="110000"/>
              </a:lnSpc>
              <a:defRPr>
                <a:solidFill>
                  <a:srgbClr val="373737"/>
                </a:solidFill>
              </a:defRPr>
            </a:lvl3pPr>
          </a:lstStyle>
          <a:p>
            <a:pPr lvl="0"/>
            <a:r>
              <a:rPr lang="de-DE" noProof="0" smtClean="0"/>
              <a:t>Formatvorlagen des Textmasters bearbeiten</a:t>
            </a:r>
          </a:p>
          <a:p>
            <a:pPr lvl="1"/>
            <a:r>
              <a:rPr lang="de-DE" noProof="0" smtClean="0"/>
              <a:t>Zweite Ebene</a:t>
            </a:r>
          </a:p>
        </p:txBody>
      </p:sp>
      <p:sp>
        <p:nvSpPr>
          <p:cNvPr id="8" name="Titel 11"/>
          <p:cNvSpPr>
            <a:spLocks noGrp="1"/>
          </p:cNvSpPr>
          <p:nvPr>
            <p:ph type="title"/>
          </p:nvPr>
        </p:nvSpPr>
        <p:spPr>
          <a:xfrm>
            <a:off x="1538680" y="205926"/>
            <a:ext cx="10087655" cy="802042"/>
          </a:xfrm>
          <a:prstGeom prst="rect">
            <a:avLst/>
          </a:prstGeom>
        </p:spPr>
        <p:txBody>
          <a:bodyPr lIns="0" rIns="90000" anchor="ctr"/>
          <a:lstStyle>
            <a:lvl1pPr>
              <a:defRPr sz="2200">
                <a:solidFill>
                  <a:srgbClr val="92A2CE"/>
                </a:solidFill>
                <a:latin typeface="Arial" panose="020B0604020202020204" pitchFamily="34" charset="0"/>
                <a:cs typeface="Arial" panose="020B0604020202020204" pitchFamily="34" charset="0"/>
              </a:defRPr>
            </a:lvl1pPr>
          </a:lstStyle>
          <a:p>
            <a:r>
              <a:rPr lang="de-DE" noProof="0" smtClean="0"/>
              <a:t>Titelmasterformat durch Klicken bearbeiten</a:t>
            </a:r>
            <a:endParaRPr lang="de-CH" noProof="0" dirty="0"/>
          </a:p>
        </p:txBody>
      </p:sp>
      <p:sp>
        <p:nvSpPr>
          <p:cNvPr id="7" name="Slide Number Placeholder 5"/>
          <p:cNvSpPr>
            <a:spLocks noGrp="1"/>
          </p:cNvSpPr>
          <p:nvPr>
            <p:ph type="sldNum" sz="quarter" idx="12"/>
          </p:nvPr>
        </p:nvSpPr>
        <p:spPr>
          <a:xfrm>
            <a:off x="10829373" y="6454588"/>
            <a:ext cx="796963" cy="266888"/>
          </a:xfrm>
        </p:spPr>
        <p:txBody>
          <a:bodyPr/>
          <a:lstStyle>
            <a:lvl1pPr>
              <a:defRPr>
                <a:solidFill>
                  <a:srgbClr val="373737"/>
                </a:solidFill>
              </a:defRPr>
            </a:lvl1pPr>
          </a:lstStyle>
          <a:p>
            <a:fld id="{EA1EA096-0471-4A5C-A296-789EA7ECDBC6}" type="slidenum">
              <a:rPr lang="de-CH" smtClean="0"/>
              <a:pPr/>
              <a:t>‹Nr.›</a:t>
            </a:fld>
            <a:endParaRPr lang="de-CH"/>
          </a:p>
        </p:txBody>
      </p:sp>
      <p:sp>
        <p:nvSpPr>
          <p:cNvPr id="9" name="Footer Placeholder 4"/>
          <p:cNvSpPr>
            <a:spLocks noGrp="1"/>
          </p:cNvSpPr>
          <p:nvPr>
            <p:ph type="ftr" sz="quarter" idx="11"/>
          </p:nvPr>
        </p:nvSpPr>
        <p:spPr>
          <a:xfrm>
            <a:off x="1520328" y="6454588"/>
            <a:ext cx="6862563" cy="266888"/>
          </a:xfrm>
        </p:spPr>
        <p:txBody>
          <a:bodyPr/>
          <a:lstStyle>
            <a:lvl1pPr algn="l">
              <a:defRPr>
                <a:solidFill>
                  <a:srgbClr val="373737"/>
                </a:solidFill>
              </a:defRPr>
            </a:lvl1pPr>
          </a:lstStyle>
          <a:p>
            <a:r>
              <a:rPr lang="de-CH" dirty="0" smtClean="0"/>
              <a:t>Workshop KoRe / Tarife V2 • Bern / Online • März 2022</a:t>
            </a:r>
            <a:endParaRPr lang="de-CH" dirty="0"/>
          </a:p>
        </p:txBody>
      </p:sp>
    </p:spTree>
    <p:extLst>
      <p:ext uri="{BB962C8B-B14F-4D97-AF65-F5344CB8AC3E}">
        <p14:creationId xmlns:p14="http://schemas.microsoft.com/office/powerpoint/2010/main" val="43057424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96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und Fliess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9843" y="1761077"/>
            <a:ext cx="10171357" cy="4403055"/>
          </a:xfrm>
        </p:spPr>
        <p:txBody>
          <a:bodyPr lIns="0" tIns="0" rIns="0" bIns="0">
            <a:noAutofit/>
          </a:bodyPr>
          <a:lstStyle>
            <a:lvl1pPr marL="0" indent="0">
              <a:lnSpc>
                <a:spcPct val="110000"/>
              </a:lnSpc>
              <a:spcBef>
                <a:spcPts val="0"/>
              </a:spcBef>
              <a:buFontTx/>
              <a:buNone/>
              <a:defRPr b="0">
                <a:solidFill>
                  <a:srgbClr val="373737"/>
                </a:solidFill>
              </a:defRPr>
            </a:lvl1pPr>
            <a:lvl2pPr marL="685800" indent="-228600">
              <a:lnSpc>
                <a:spcPct val="110000"/>
              </a:lnSpc>
              <a:spcBef>
                <a:spcPts val="0"/>
              </a:spcBef>
              <a:buFont typeface="Symbol" panose="05050102010706020507" pitchFamily="18" charset="2"/>
              <a:buChar char="-"/>
              <a:defRPr>
                <a:solidFill>
                  <a:srgbClr val="373737"/>
                </a:solidFill>
              </a:defRPr>
            </a:lvl2pPr>
            <a:lvl3pPr>
              <a:lnSpc>
                <a:spcPct val="110000"/>
              </a:lnSpc>
              <a:defRPr>
                <a:solidFill>
                  <a:srgbClr val="373737"/>
                </a:solidFill>
              </a:defRPr>
            </a:lvl3pPr>
          </a:lstStyle>
          <a:p>
            <a:pPr lvl="0"/>
            <a:r>
              <a:rPr lang="de-DE" noProof="0" smtClean="0"/>
              <a:t>Formatvorlagen des Textmasters bearbeiten</a:t>
            </a:r>
          </a:p>
        </p:txBody>
      </p:sp>
      <p:sp>
        <p:nvSpPr>
          <p:cNvPr id="8" name="Titel 11"/>
          <p:cNvSpPr>
            <a:spLocks noGrp="1"/>
          </p:cNvSpPr>
          <p:nvPr>
            <p:ph type="title"/>
          </p:nvPr>
        </p:nvSpPr>
        <p:spPr>
          <a:xfrm>
            <a:off x="1538680" y="205926"/>
            <a:ext cx="10087655" cy="802042"/>
          </a:xfrm>
          <a:prstGeom prst="rect">
            <a:avLst/>
          </a:prstGeom>
        </p:spPr>
        <p:txBody>
          <a:bodyPr lIns="0" rIns="90000" anchor="ctr"/>
          <a:lstStyle>
            <a:lvl1pPr>
              <a:defRPr sz="2200">
                <a:solidFill>
                  <a:srgbClr val="92A2CE"/>
                </a:solidFill>
                <a:latin typeface="Arial" panose="020B0604020202020204" pitchFamily="34" charset="0"/>
                <a:cs typeface="Arial" panose="020B0604020202020204" pitchFamily="34" charset="0"/>
              </a:defRPr>
            </a:lvl1pPr>
          </a:lstStyle>
          <a:p>
            <a:r>
              <a:rPr lang="de-DE" noProof="0" smtClean="0"/>
              <a:t>Titelmasterformat durch Klicken bearbeiten</a:t>
            </a:r>
            <a:endParaRPr lang="de-CH" noProof="0" dirty="0"/>
          </a:p>
        </p:txBody>
      </p:sp>
      <p:sp>
        <p:nvSpPr>
          <p:cNvPr id="7" name="Slide Number Placeholder 5"/>
          <p:cNvSpPr>
            <a:spLocks noGrp="1"/>
          </p:cNvSpPr>
          <p:nvPr>
            <p:ph type="sldNum" sz="quarter" idx="12"/>
          </p:nvPr>
        </p:nvSpPr>
        <p:spPr>
          <a:xfrm>
            <a:off x="10829373" y="6454588"/>
            <a:ext cx="796963" cy="266888"/>
          </a:xfrm>
        </p:spPr>
        <p:txBody>
          <a:bodyPr/>
          <a:lstStyle>
            <a:lvl1pPr>
              <a:defRPr>
                <a:solidFill>
                  <a:srgbClr val="373737"/>
                </a:solidFill>
              </a:defRPr>
            </a:lvl1pPr>
          </a:lstStyle>
          <a:p>
            <a:fld id="{EA1EA096-0471-4A5C-A296-789EA7ECDBC6}" type="slidenum">
              <a:rPr lang="de-CH" smtClean="0"/>
              <a:pPr/>
              <a:t>‹Nr.›</a:t>
            </a:fld>
            <a:endParaRPr lang="de-CH"/>
          </a:p>
        </p:txBody>
      </p:sp>
      <p:sp>
        <p:nvSpPr>
          <p:cNvPr id="9" name="Footer Placeholder 4"/>
          <p:cNvSpPr>
            <a:spLocks noGrp="1"/>
          </p:cNvSpPr>
          <p:nvPr>
            <p:ph type="ftr" sz="quarter" idx="11"/>
          </p:nvPr>
        </p:nvSpPr>
        <p:spPr>
          <a:xfrm>
            <a:off x="1520328" y="6454588"/>
            <a:ext cx="6862563" cy="266888"/>
          </a:xfrm>
        </p:spPr>
        <p:txBody>
          <a:bodyPr/>
          <a:lstStyle>
            <a:lvl1pPr algn="l">
              <a:defRPr>
                <a:solidFill>
                  <a:srgbClr val="373737"/>
                </a:solidFill>
              </a:defRPr>
            </a:lvl1pPr>
          </a:lstStyle>
          <a:p>
            <a:r>
              <a:rPr lang="de-CH" dirty="0" smtClean="0"/>
              <a:t>Workshop KoRe / Tarife V2 • Bern / Online • März 2022</a:t>
            </a:r>
            <a:endParaRPr lang="de-CH" dirty="0"/>
          </a:p>
        </p:txBody>
      </p:sp>
    </p:spTree>
    <p:extLst>
      <p:ext uri="{BB962C8B-B14F-4D97-AF65-F5344CB8AC3E}">
        <p14:creationId xmlns:p14="http://schemas.microsoft.com/office/powerpoint/2010/main" val="264642913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96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ramm">
    <p:spTree>
      <p:nvGrpSpPr>
        <p:cNvPr id="1" name=""/>
        <p:cNvGrpSpPr/>
        <p:nvPr/>
      </p:nvGrpSpPr>
      <p:grpSpPr>
        <a:xfrm>
          <a:off x="0" y="0"/>
          <a:ext cx="0" cy="0"/>
          <a:chOff x="0" y="0"/>
          <a:chExt cx="0" cy="0"/>
        </a:xfrm>
      </p:grpSpPr>
      <p:sp>
        <p:nvSpPr>
          <p:cNvPr id="4" name="Diagrammplatzhalter 3"/>
          <p:cNvSpPr>
            <a:spLocks noGrp="1"/>
          </p:cNvSpPr>
          <p:nvPr>
            <p:ph type="chart" sz="quarter" idx="13"/>
          </p:nvPr>
        </p:nvSpPr>
        <p:spPr>
          <a:xfrm>
            <a:off x="1528234" y="1757364"/>
            <a:ext cx="10183284" cy="4402137"/>
          </a:xfrm>
        </p:spPr>
        <p:txBody>
          <a:bodyPr tIns="0" rIns="0" bIns="0"/>
          <a:lstStyle/>
          <a:p>
            <a:r>
              <a:rPr lang="de-DE" smtClean="0"/>
              <a:t>Diagramm durch Klicken auf Symbol hinzufügen</a:t>
            </a:r>
            <a:endParaRPr lang="de-CH"/>
          </a:p>
        </p:txBody>
      </p:sp>
      <p:sp>
        <p:nvSpPr>
          <p:cNvPr id="9" name="Titel 11"/>
          <p:cNvSpPr>
            <a:spLocks noGrp="1"/>
          </p:cNvSpPr>
          <p:nvPr>
            <p:ph type="title"/>
          </p:nvPr>
        </p:nvSpPr>
        <p:spPr>
          <a:xfrm>
            <a:off x="1538680" y="205926"/>
            <a:ext cx="10087655" cy="802042"/>
          </a:xfrm>
          <a:prstGeom prst="rect">
            <a:avLst/>
          </a:prstGeom>
        </p:spPr>
        <p:txBody>
          <a:bodyPr lIns="0" rIns="90000" anchor="ctr"/>
          <a:lstStyle>
            <a:lvl1pPr>
              <a:defRPr sz="2200">
                <a:solidFill>
                  <a:srgbClr val="92A2CE"/>
                </a:solidFill>
                <a:latin typeface="Arial" panose="020B0604020202020204" pitchFamily="34" charset="0"/>
                <a:cs typeface="Arial" panose="020B0604020202020204" pitchFamily="34" charset="0"/>
              </a:defRPr>
            </a:lvl1pPr>
          </a:lstStyle>
          <a:p>
            <a:r>
              <a:rPr lang="de-DE" noProof="0" smtClean="0"/>
              <a:t>Titelmasterformat durch Klicken bearbeiten</a:t>
            </a:r>
            <a:endParaRPr lang="de-CH" noProof="0" dirty="0"/>
          </a:p>
        </p:txBody>
      </p:sp>
      <p:sp>
        <p:nvSpPr>
          <p:cNvPr id="7" name="Slide Number Placeholder 5"/>
          <p:cNvSpPr>
            <a:spLocks noGrp="1"/>
          </p:cNvSpPr>
          <p:nvPr>
            <p:ph type="sldNum" sz="quarter" idx="12"/>
          </p:nvPr>
        </p:nvSpPr>
        <p:spPr>
          <a:xfrm>
            <a:off x="10829373" y="6454588"/>
            <a:ext cx="796963" cy="266888"/>
          </a:xfrm>
        </p:spPr>
        <p:txBody>
          <a:bodyPr/>
          <a:lstStyle>
            <a:lvl1pPr>
              <a:defRPr>
                <a:solidFill>
                  <a:srgbClr val="373737"/>
                </a:solidFill>
              </a:defRPr>
            </a:lvl1pPr>
          </a:lstStyle>
          <a:p>
            <a:fld id="{EA1EA096-0471-4A5C-A296-789EA7ECDBC6}" type="slidenum">
              <a:rPr lang="de-CH" smtClean="0"/>
              <a:pPr/>
              <a:t>‹Nr.›</a:t>
            </a:fld>
            <a:endParaRPr lang="de-CH"/>
          </a:p>
        </p:txBody>
      </p:sp>
      <p:sp>
        <p:nvSpPr>
          <p:cNvPr id="8" name="Footer Placeholder 4"/>
          <p:cNvSpPr>
            <a:spLocks noGrp="1"/>
          </p:cNvSpPr>
          <p:nvPr>
            <p:ph type="ftr" sz="quarter" idx="11"/>
          </p:nvPr>
        </p:nvSpPr>
        <p:spPr>
          <a:xfrm>
            <a:off x="1520328" y="6454588"/>
            <a:ext cx="6862563" cy="266888"/>
          </a:xfrm>
        </p:spPr>
        <p:txBody>
          <a:bodyPr/>
          <a:lstStyle>
            <a:lvl1pPr algn="l">
              <a:defRPr>
                <a:solidFill>
                  <a:srgbClr val="373737"/>
                </a:solidFill>
              </a:defRPr>
            </a:lvl1pPr>
          </a:lstStyle>
          <a:p>
            <a:r>
              <a:rPr lang="de-CH" dirty="0" smtClean="0"/>
              <a:t>Workshop KoRe / Tarife V2 • Bern / Online • März 2022</a:t>
            </a:r>
            <a:endParaRPr lang="de-CH" dirty="0"/>
          </a:p>
        </p:txBody>
      </p:sp>
    </p:spTree>
    <p:extLst>
      <p:ext uri="{BB962C8B-B14F-4D97-AF65-F5344CB8AC3E}">
        <p14:creationId xmlns:p14="http://schemas.microsoft.com/office/powerpoint/2010/main" val="33032128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9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und Diagramm/Grafik unten">
    <p:spTree>
      <p:nvGrpSpPr>
        <p:cNvPr id="1" name=""/>
        <p:cNvGrpSpPr/>
        <p:nvPr/>
      </p:nvGrpSpPr>
      <p:grpSpPr>
        <a:xfrm>
          <a:off x="0" y="0"/>
          <a:ext cx="0" cy="0"/>
          <a:chOff x="0" y="0"/>
          <a:chExt cx="0" cy="0"/>
        </a:xfrm>
      </p:grpSpPr>
      <p:sp>
        <p:nvSpPr>
          <p:cNvPr id="7" name="Textplatzhalter 6"/>
          <p:cNvSpPr>
            <a:spLocks noGrp="1"/>
          </p:cNvSpPr>
          <p:nvPr>
            <p:ph type="body" sz="quarter" idx="13"/>
          </p:nvPr>
        </p:nvSpPr>
        <p:spPr>
          <a:xfrm>
            <a:off x="1534584" y="1506539"/>
            <a:ext cx="10189568" cy="1241425"/>
          </a:xfrm>
        </p:spPr>
        <p:txBody>
          <a:bodyPr lIns="0" tIns="0" rIns="0" bIns="0">
            <a:noAutofit/>
          </a:bodyPr>
          <a:lstStyle>
            <a:lvl1pPr>
              <a:lnSpc>
                <a:spcPct val="114000"/>
              </a:lnSpc>
              <a:spcBef>
                <a:spcPts val="0"/>
              </a:spcBef>
              <a:defRPr b="0"/>
            </a:lvl1pPr>
          </a:lstStyle>
          <a:p>
            <a:pPr lvl="0"/>
            <a:r>
              <a:rPr lang="de-DE" smtClean="0"/>
              <a:t>Formatvorlagen des Textmasters bearbeiten</a:t>
            </a:r>
          </a:p>
        </p:txBody>
      </p:sp>
      <p:sp>
        <p:nvSpPr>
          <p:cNvPr id="4" name="Diagrammplatzhalter 3"/>
          <p:cNvSpPr>
            <a:spLocks noGrp="1"/>
          </p:cNvSpPr>
          <p:nvPr>
            <p:ph type="chart" sz="quarter" idx="14"/>
          </p:nvPr>
        </p:nvSpPr>
        <p:spPr>
          <a:xfrm>
            <a:off x="1534584" y="3001963"/>
            <a:ext cx="10179049" cy="3308350"/>
          </a:xfrm>
        </p:spPr>
        <p:txBody>
          <a:bodyPr tIns="0" rIns="0" bIns="0"/>
          <a:lstStyle/>
          <a:p>
            <a:r>
              <a:rPr lang="de-DE" smtClean="0"/>
              <a:t>Diagramm durch Klicken auf Symbol hinzufügen</a:t>
            </a:r>
            <a:endParaRPr lang="de-CH" dirty="0"/>
          </a:p>
        </p:txBody>
      </p:sp>
      <p:sp>
        <p:nvSpPr>
          <p:cNvPr id="11" name="Titel 11"/>
          <p:cNvSpPr>
            <a:spLocks noGrp="1"/>
          </p:cNvSpPr>
          <p:nvPr>
            <p:ph type="title"/>
          </p:nvPr>
        </p:nvSpPr>
        <p:spPr>
          <a:xfrm>
            <a:off x="1538680" y="205926"/>
            <a:ext cx="10087655" cy="802042"/>
          </a:xfrm>
          <a:prstGeom prst="rect">
            <a:avLst/>
          </a:prstGeom>
        </p:spPr>
        <p:txBody>
          <a:bodyPr lIns="0" rIns="90000" anchor="ctr"/>
          <a:lstStyle>
            <a:lvl1pPr>
              <a:defRPr sz="2200">
                <a:solidFill>
                  <a:srgbClr val="92A2CE"/>
                </a:solidFill>
                <a:latin typeface="Arial" panose="020B0604020202020204" pitchFamily="34" charset="0"/>
                <a:cs typeface="Arial" panose="020B0604020202020204" pitchFamily="34" charset="0"/>
              </a:defRPr>
            </a:lvl1pPr>
          </a:lstStyle>
          <a:p>
            <a:r>
              <a:rPr lang="de-DE" noProof="0" smtClean="0"/>
              <a:t>Titelmasterformat durch Klicken bearbeiten</a:t>
            </a:r>
            <a:endParaRPr lang="de-CH" noProof="0" dirty="0"/>
          </a:p>
        </p:txBody>
      </p:sp>
      <p:sp>
        <p:nvSpPr>
          <p:cNvPr id="8" name="Slide Number Placeholder 5"/>
          <p:cNvSpPr>
            <a:spLocks noGrp="1"/>
          </p:cNvSpPr>
          <p:nvPr>
            <p:ph type="sldNum" sz="quarter" idx="12"/>
          </p:nvPr>
        </p:nvSpPr>
        <p:spPr>
          <a:xfrm>
            <a:off x="10829373" y="6454588"/>
            <a:ext cx="796963" cy="266888"/>
          </a:xfrm>
        </p:spPr>
        <p:txBody>
          <a:bodyPr/>
          <a:lstStyle>
            <a:lvl1pPr>
              <a:defRPr>
                <a:solidFill>
                  <a:srgbClr val="373737"/>
                </a:solidFill>
              </a:defRPr>
            </a:lvl1pPr>
          </a:lstStyle>
          <a:p>
            <a:fld id="{EA1EA096-0471-4A5C-A296-789EA7ECDBC6}" type="slidenum">
              <a:rPr lang="de-CH" smtClean="0"/>
              <a:pPr/>
              <a:t>‹Nr.›</a:t>
            </a:fld>
            <a:endParaRPr lang="de-CH"/>
          </a:p>
        </p:txBody>
      </p:sp>
      <p:sp>
        <p:nvSpPr>
          <p:cNvPr id="9" name="Footer Placeholder 4"/>
          <p:cNvSpPr>
            <a:spLocks noGrp="1"/>
          </p:cNvSpPr>
          <p:nvPr>
            <p:ph type="ftr" sz="quarter" idx="11"/>
          </p:nvPr>
        </p:nvSpPr>
        <p:spPr>
          <a:xfrm>
            <a:off x="1520328" y="6454588"/>
            <a:ext cx="6862563" cy="266888"/>
          </a:xfrm>
        </p:spPr>
        <p:txBody>
          <a:bodyPr/>
          <a:lstStyle>
            <a:lvl1pPr algn="l">
              <a:defRPr>
                <a:solidFill>
                  <a:srgbClr val="373737"/>
                </a:solidFill>
              </a:defRPr>
            </a:lvl1pPr>
          </a:lstStyle>
          <a:p>
            <a:r>
              <a:rPr lang="de-CH" dirty="0" smtClean="0"/>
              <a:t>Workshop KoRe / Tarife V2 • Bern / Online • März 2022</a:t>
            </a:r>
            <a:endParaRPr lang="de-CH" dirty="0"/>
          </a:p>
        </p:txBody>
      </p:sp>
    </p:spTree>
    <p:extLst>
      <p:ext uri="{BB962C8B-B14F-4D97-AF65-F5344CB8AC3E}">
        <p14:creationId xmlns:p14="http://schemas.microsoft.com/office/powerpoint/2010/main" val="355833656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967" userDrawn="1">
          <p15:clr>
            <a:srgbClr val="FBAE40"/>
          </p15:clr>
        </p15:guide>
        <p15:guide id="2" pos="7379"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
        <p:nvSpPr>
          <p:cNvPr id="5" name="Titel 11"/>
          <p:cNvSpPr>
            <a:spLocks noGrp="1"/>
          </p:cNvSpPr>
          <p:nvPr>
            <p:ph type="title"/>
          </p:nvPr>
        </p:nvSpPr>
        <p:spPr>
          <a:xfrm>
            <a:off x="1538680" y="205926"/>
            <a:ext cx="10087655" cy="802042"/>
          </a:xfrm>
          <a:prstGeom prst="rect">
            <a:avLst/>
          </a:prstGeom>
        </p:spPr>
        <p:txBody>
          <a:bodyPr lIns="0" rIns="90000" anchor="ctr"/>
          <a:lstStyle>
            <a:lvl1pPr>
              <a:defRPr sz="2200">
                <a:solidFill>
                  <a:srgbClr val="92A2CE"/>
                </a:solidFill>
                <a:latin typeface="Arial" panose="020B0604020202020204" pitchFamily="34" charset="0"/>
                <a:cs typeface="Arial" panose="020B0604020202020204" pitchFamily="34" charset="0"/>
              </a:defRPr>
            </a:lvl1pPr>
          </a:lstStyle>
          <a:p>
            <a:r>
              <a:rPr lang="de-DE" noProof="0" smtClean="0"/>
              <a:t>Titelmasterformat durch Klicken bearbeiten</a:t>
            </a:r>
            <a:endParaRPr lang="de-CH" noProof="0" dirty="0"/>
          </a:p>
        </p:txBody>
      </p:sp>
      <p:sp>
        <p:nvSpPr>
          <p:cNvPr id="7" name="Slide Number Placeholder 5"/>
          <p:cNvSpPr>
            <a:spLocks noGrp="1"/>
          </p:cNvSpPr>
          <p:nvPr>
            <p:ph type="sldNum" sz="quarter" idx="12"/>
          </p:nvPr>
        </p:nvSpPr>
        <p:spPr>
          <a:xfrm>
            <a:off x="10829373" y="6454588"/>
            <a:ext cx="796963" cy="266888"/>
          </a:xfrm>
        </p:spPr>
        <p:txBody>
          <a:bodyPr/>
          <a:lstStyle>
            <a:lvl1pPr>
              <a:defRPr>
                <a:solidFill>
                  <a:srgbClr val="373737"/>
                </a:solidFill>
              </a:defRPr>
            </a:lvl1pPr>
          </a:lstStyle>
          <a:p>
            <a:fld id="{EA1EA096-0471-4A5C-A296-789EA7ECDBC6}" type="slidenum">
              <a:rPr lang="de-CH" smtClean="0"/>
              <a:pPr/>
              <a:t>‹Nr.›</a:t>
            </a:fld>
            <a:endParaRPr lang="de-CH"/>
          </a:p>
        </p:txBody>
      </p:sp>
      <p:sp>
        <p:nvSpPr>
          <p:cNvPr id="8" name="Footer Placeholder 4"/>
          <p:cNvSpPr>
            <a:spLocks noGrp="1"/>
          </p:cNvSpPr>
          <p:nvPr>
            <p:ph type="ftr" sz="quarter" idx="11"/>
          </p:nvPr>
        </p:nvSpPr>
        <p:spPr>
          <a:xfrm>
            <a:off x="1520328" y="6454588"/>
            <a:ext cx="6862563" cy="266888"/>
          </a:xfrm>
        </p:spPr>
        <p:txBody>
          <a:bodyPr/>
          <a:lstStyle>
            <a:lvl1pPr algn="l">
              <a:defRPr>
                <a:solidFill>
                  <a:srgbClr val="373737"/>
                </a:solidFill>
              </a:defRPr>
            </a:lvl1pPr>
          </a:lstStyle>
          <a:p>
            <a:r>
              <a:rPr lang="de-CH" dirty="0" smtClean="0"/>
              <a:t>Workshop KoRe / Tarife V2 • Bern / Online • März 2022</a:t>
            </a:r>
            <a:endParaRPr lang="de-CH" dirty="0"/>
          </a:p>
        </p:txBody>
      </p:sp>
    </p:spTree>
    <p:extLst>
      <p:ext uri="{BB962C8B-B14F-4D97-AF65-F5344CB8AC3E}">
        <p14:creationId xmlns:p14="http://schemas.microsoft.com/office/powerpoint/2010/main" val="251154536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967"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33890" y="1761077"/>
            <a:ext cx="10392448" cy="4403055"/>
          </a:xfrm>
          <a:prstGeom prst="rect">
            <a:avLst/>
          </a:prstGeom>
        </p:spPr>
        <p:txBody>
          <a:bodyPr vert="horz" lIns="0" tIns="0" rIns="0" bIns="0" rtlCol="0">
            <a:noAutofit/>
          </a:bodyPr>
          <a:lstStyle/>
          <a:p>
            <a:pPr lvl="0"/>
            <a:r>
              <a:rPr lang="de-CH" noProof="0" dirty="0" smtClean="0"/>
              <a:t>Textmasterformat bearbeiten</a:t>
            </a:r>
          </a:p>
          <a:p>
            <a:pPr lvl="1"/>
            <a:r>
              <a:rPr lang="de-CH" noProof="0" dirty="0" smtClean="0"/>
              <a:t>Zweite Ebene</a:t>
            </a:r>
          </a:p>
          <a:p>
            <a:pPr lvl="2"/>
            <a:r>
              <a:rPr lang="de-CH" noProof="0" dirty="0" smtClean="0"/>
              <a:t>Dritte Ebene</a:t>
            </a:r>
          </a:p>
        </p:txBody>
      </p:sp>
      <p:sp>
        <p:nvSpPr>
          <p:cNvPr id="5" name="Footer Placeholder 4"/>
          <p:cNvSpPr>
            <a:spLocks noGrp="1"/>
          </p:cNvSpPr>
          <p:nvPr>
            <p:ph type="ftr" sz="quarter" idx="3"/>
          </p:nvPr>
        </p:nvSpPr>
        <p:spPr>
          <a:xfrm>
            <a:off x="1233891" y="6454588"/>
            <a:ext cx="6851332" cy="266888"/>
          </a:xfrm>
          <a:prstGeom prst="rect">
            <a:avLst/>
          </a:prstGeom>
        </p:spPr>
        <p:txBody>
          <a:bodyPr vert="horz" lIns="0" tIns="45720" rIns="91440" bIns="45720" rtlCol="0" anchor="ctr"/>
          <a:lstStyle>
            <a:lvl1pPr algn="l">
              <a:defRPr sz="900">
                <a:solidFill>
                  <a:schemeClr val="tx2"/>
                </a:solidFill>
              </a:defRPr>
            </a:lvl1pPr>
          </a:lstStyle>
          <a:p>
            <a:r>
              <a:rPr lang="de-CH" dirty="0" smtClean="0"/>
              <a:t>Workshop KoRe / Tarife V2 • Bern / Online • März 2022</a:t>
            </a:r>
            <a:endParaRPr lang="de-CH" dirty="0"/>
          </a:p>
        </p:txBody>
      </p:sp>
      <p:sp>
        <p:nvSpPr>
          <p:cNvPr id="6" name="Slide Number Placeholder 5"/>
          <p:cNvSpPr>
            <a:spLocks noGrp="1"/>
          </p:cNvSpPr>
          <p:nvPr>
            <p:ph type="sldNum" sz="quarter" idx="4"/>
          </p:nvPr>
        </p:nvSpPr>
        <p:spPr>
          <a:xfrm>
            <a:off x="10829373" y="6454588"/>
            <a:ext cx="796963" cy="266888"/>
          </a:xfrm>
          <a:prstGeom prst="rect">
            <a:avLst/>
          </a:prstGeom>
        </p:spPr>
        <p:txBody>
          <a:bodyPr vert="horz" lIns="91440" tIns="45720" rIns="91440" bIns="45720" rtlCol="0" anchor="ctr"/>
          <a:lstStyle>
            <a:lvl1pPr algn="r">
              <a:defRPr sz="800">
                <a:solidFill>
                  <a:schemeClr val="tx2"/>
                </a:solidFill>
              </a:defRPr>
            </a:lvl1pPr>
          </a:lstStyle>
          <a:p>
            <a:fld id="{EA1EA096-0471-4A5C-A296-789EA7ECDBC6}" type="slidenum">
              <a:rPr lang="de-CH" smtClean="0"/>
              <a:pPr/>
              <a:t>‹Nr.›</a:t>
            </a:fld>
            <a:endParaRPr lang="de-CH"/>
          </a:p>
        </p:txBody>
      </p:sp>
      <p:pic>
        <p:nvPicPr>
          <p:cNvPr id="14" name="Picture 18" descr="Logo_col_wappen"/>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67190" y="438697"/>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Gerader Verbinder 14"/>
          <p:cNvCxnSpPr/>
          <p:nvPr userDrawn="1"/>
        </p:nvCxnSpPr>
        <p:spPr>
          <a:xfrm>
            <a:off x="-110169" y="1196720"/>
            <a:ext cx="12438044" cy="0"/>
          </a:xfrm>
          <a:prstGeom prst="line">
            <a:avLst/>
          </a:prstGeom>
          <a:ln w="25400">
            <a:solidFill>
              <a:srgbClr val="92A2CE"/>
            </a:solidFill>
          </a:ln>
          <a:effectLst>
            <a:outerShdw blurRad="50800" dist="38100" dir="1800000" algn="ctr" rotWithShape="0">
              <a:srgbClr val="92A2CE">
                <a:alpha val="77000"/>
              </a:srgb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852838"/>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5" r:id="rId3"/>
    <p:sldLayoutId id="2147483676" r:id="rId4"/>
    <p:sldLayoutId id="2147483677" r:id="rId5"/>
    <p:sldLayoutId id="2147483673" r:id="rId6"/>
    <p:sldLayoutId id="2147483672" r:id="rId7"/>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1" kern="1200">
          <a:solidFill>
            <a:srgbClr val="37373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mbol" panose="05050102010706020507" pitchFamily="18" charset="2"/>
        <a:buChar char="-"/>
        <a:defRPr sz="1800" kern="1200">
          <a:solidFill>
            <a:srgbClr val="37373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7373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orient="horz" pos="232" userDrawn="1">
          <p15:clr>
            <a:srgbClr val="F26B43"/>
          </p15:clr>
        </p15:guide>
        <p15:guide id="1"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data@elcom.admin.ch" TargetMode="External"/><Relationship Id="rId2" Type="http://schemas.openxmlformats.org/officeDocument/2006/relationships/hyperlink" Target="https://www.elcomdata-a.admin.ch/" TargetMode="Externa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p:txBody>
          <a:bodyPr/>
          <a:lstStyle/>
          <a:p>
            <a:r>
              <a:rPr lang="de-DE" dirty="0" smtClean="0"/>
              <a:t>EDES Status update – technische Workshops 3/2022</a:t>
            </a:r>
            <a:br>
              <a:rPr lang="de-DE" dirty="0" smtClean="0"/>
            </a:br>
            <a:r>
              <a:rPr lang="de-DE" dirty="0" smtClean="0"/>
              <a:t>Herzlich willkommen!</a:t>
            </a:r>
            <a:endParaRPr lang="de-DE" dirty="0"/>
          </a:p>
        </p:txBody>
      </p:sp>
      <p:sp>
        <p:nvSpPr>
          <p:cNvPr id="6" name="Bildplatzhalter 13"/>
          <p:cNvSpPr txBox="1">
            <a:spLocks/>
          </p:cNvSpPr>
          <p:nvPr/>
        </p:nvSpPr>
        <p:spPr>
          <a:xfrm>
            <a:off x="1727201" y="2585776"/>
            <a:ext cx="10464801" cy="374400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b="1" kern="1200">
                <a:solidFill>
                  <a:srgbClr val="37373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mbol" panose="05050102010706020507" pitchFamily="18" charset="2"/>
              <a:buChar char="-"/>
              <a:defRPr sz="1800" kern="1200">
                <a:solidFill>
                  <a:srgbClr val="37373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7373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de-CH" dirty="0"/>
          </a:p>
        </p:txBody>
      </p:sp>
      <p:sp>
        <p:nvSpPr>
          <p:cNvPr id="8" name="Foliennummernplatzhalter 6"/>
          <p:cNvSpPr>
            <a:spLocks noGrp="1"/>
          </p:cNvSpPr>
          <p:nvPr>
            <p:ph type="sldNum" sz="quarter" idx="12"/>
          </p:nvPr>
        </p:nvSpPr>
        <p:spPr>
          <a:xfrm>
            <a:off x="10829373" y="6454588"/>
            <a:ext cx="871828" cy="266888"/>
          </a:xfrm>
        </p:spPr>
        <p:txBody>
          <a:bodyPr/>
          <a:lstStyle/>
          <a:p>
            <a:r>
              <a:rPr lang="de-CH" dirty="0"/>
              <a:t>1</a:t>
            </a:r>
          </a:p>
        </p:txBody>
      </p:sp>
      <p:pic>
        <p:nvPicPr>
          <p:cNvPr id="9" name="Grafik 8"/>
          <p:cNvPicPr>
            <a:picLocks noChangeAspect="1"/>
          </p:cNvPicPr>
          <p:nvPr/>
        </p:nvPicPr>
        <p:blipFill rotWithShape="1">
          <a:blip r:embed="rId3" cstate="print">
            <a:extLst>
              <a:ext uri="{28A0092B-C50C-407E-A947-70E740481C1C}">
                <a14:useLocalDpi xmlns:a14="http://schemas.microsoft.com/office/drawing/2010/main" val="0"/>
              </a:ext>
            </a:extLst>
          </a:blip>
          <a:srcRect t="9093" b="12030"/>
          <a:stretch/>
        </p:blipFill>
        <p:spPr>
          <a:xfrm>
            <a:off x="1520325" y="2308772"/>
            <a:ext cx="10671675" cy="3890865"/>
          </a:xfrm>
          <a:prstGeom prst="rect">
            <a:avLst/>
          </a:prstGeom>
        </p:spPr>
      </p:pic>
    </p:spTree>
    <p:extLst>
      <p:ext uri="{BB962C8B-B14F-4D97-AF65-F5344CB8AC3E}">
        <p14:creationId xmlns:p14="http://schemas.microsoft.com/office/powerpoint/2010/main" val="21642665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529844" y="1761077"/>
            <a:ext cx="9299530" cy="4403055"/>
          </a:xfrm>
        </p:spPr>
        <p:txBody>
          <a:bodyPr/>
          <a:lstStyle/>
          <a:p>
            <a:r>
              <a:rPr lang="de-CH" dirty="0" smtClean="0"/>
              <a:t>F1.1: Neu Kontaktdaten Mail und Telefonnummer obligatorisch</a:t>
            </a:r>
          </a:p>
          <a:p>
            <a:r>
              <a:rPr lang="de-CH" dirty="0" smtClean="0"/>
              <a:t>F1.1: Angabe FK, EK und Bilanzsumme gem. Jahresrechnung Netz</a:t>
            </a:r>
          </a:p>
          <a:p>
            <a:r>
              <a:rPr lang="de-CH" dirty="0" smtClean="0"/>
              <a:t>F2.2 Anlagen im Bau: Kontrolle bei Summe sowie Compliance Check zu </a:t>
            </a:r>
            <a:r>
              <a:rPr lang="de-CH" dirty="0"/>
              <a:t>Aktivierung der </a:t>
            </a:r>
            <a:r>
              <a:rPr lang="de-CH" dirty="0" smtClean="0"/>
              <a:t>kalkulatorischen Zinskosten</a:t>
            </a:r>
          </a:p>
          <a:p>
            <a:r>
              <a:rPr lang="de-CH" dirty="0" smtClean="0"/>
              <a:t>F3.2: Position </a:t>
            </a:r>
            <a:r>
              <a:rPr lang="de-CH" dirty="0"/>
              <a:t>510.3 und </a:t>
            </a:r>
            <a:r>
              <a:rPr lang="de-CH" dirty="0" smtClean="0"/>
              <a:t>530.4 neu eine Frage nach Rundsteuerungen / Beschreibung bei Total = 0</a:t>
            </a:r>
          </a:p>
          <a:p>
            <a:r>
              <a:rPr lang="de-CH" dirty="0" smtClean="0"/>
              <a:t>F3.5: wenn in 1.2 keine Nachlieger, dann in 3.5 nicht auszufüllen</a:t>
            </a:r>
          </a:p>
          <a:p>
            <a:r>
              <a:rPr lang="de-CH" dirty="0"/>
              <a:t>F3.3 Position 500 Darstellung analog F3.2</a:t>
            </a:r>
          </a:p>
          <a:p>
            <a:r>
              <a:rPr lang="de-CH" dirty="0" smtClean="0"/>
              <a:t>F3.6 </a:t>
            </a:r>
            <a:r>
              <a:rPr lang="de-CH" dirty="0"/>
              <a:t>NUV Reihenfolge </a:t>
            </a:r>
            <a:r>
              <a:rPr lang="de-CH" dirty="0" smtClean="0"/>
              <a:t>angepasst</a:t>
            </a:r>
          </a:p>
          <a:p>
            <a:r>
              <a:rPr lang="de-CH" dirty="0" smtClean="0"/>
              <a:t>F4.n Tarife: </a:t>
            </a:r>
          </a:p>
          <a:p>
            <a:endParaRPr lang="de-CH" dirty="0"/>
          </a:p>
          <a:p>
            <a:endParaRPr lang="de-CH" dirty="0" smtClean="0"/>
          </a:p>
          <a:p>
            <a:r>
              <a:rPr lang="de-CH" dirty="0"/>
              <a:t>F5.1 «verfügte DD» wird wie F3.2 aufgesetzt (in Arbeit)</a:t>
            </a:r>
          </a:p>
          <a:p>
            <a:r>
              <a:rPr lang="de-CH" dirty="0"/>
              <a:t>F5.1 neue Frage bezüglich Einhalten der DPM-Methode (in Arbeit)</a:t>
            </a:r>
          </a:p>
          <a:p>
            <a:endParaRPr lang="de-CH" dirty="0"/>
          </a:p>
          <a:p>
            <a:endParaRPr lang="de-CH" dirty="0" smtClean="0"/>
          </a:p>
          <a:p>
            <a:endParaRPr lang="de-CH" dirty="0" smtClean="0"/>
          </a:p>
          <a:p>
            <a:endParaRPr lang="de-CH" dirty="0" smtClean="0"/>
          </a:p>
          <a:p>
            <a:endParaRPr lang="de-CH" dirty="0" smtClean="0"/>
          </a:p>
          <a:p>
            <a:endParaRPr lang="de-CH" dirty="0" smtClean="0"/>
          </a:p>
          <a:p>
            <a:endParaRPr lang="de-CH" dirty="0"/>
          </a:p>
        </p:txBody>
      </p:sp>
      <p:sp>
        <p:nvSpPr>
          <p:cNvPr id="3" name="Titel 2"/>
          <p:cNvSpPr>
            <a:spLocks noGrp="1"/>
          </p:cNvSpPr>
          <p:nvPr>
            <p:ph type="title"/>
          </p:nvPr>
        </p:nvSpPr>
        <p:spPr/>
        <p:txBody>
          <a:bodyPr/>
          <a:lstStyle/>
          <a:p>
            <a:r>
              <a:rPr lang="de-CH" dirty="0" smtClean="0"/>
              <a:t>Diverse Anpassungen – Details (umgesetzt bzw. in Arbeit)</a:t>
            </a:r>
            <a:endParaRPr lang="de-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10</a:t>
            </a:fld>
            <a:endParaRPr lang="de-CH"/>
          </a:p>
        </p:txBody>
      </p:sp>
      <p:sp>
        <p:nvSpPr>
          <p:cNvPr id="5" name="Fußzeilenplatzhalter 4"/>
          <p:cNvSpPr>
            <a:spLocks noGrp="1"/>
          </p:cNvSpPr>
          <p:nvPr>
            <p:ph type="ftr" sz="quarter" idx="11"/>
          </p:nvPr>
        </p:nvSpPr>
        <p:spPr/>
        <p:txBody>
          <a:bodyPr/>
          <a:lstStyle/>
          <a:p>
            <a:r>
              <a:rPr lang="de-CH" dirty="0"/>
              <a:t>Workshop KoRe / Tarife V2 • Bern / Online • März 2022</a:t>
            </a:r>
          </a:p>
        </p:txBody>
      </p:sp>
      <p:graphicFrame>
        <p:nvGraphicFramePr>
          <p:cNvPr id="6" name="Tabelle 5"/>
          <p:cNvGraphicFramePr>
            <a:graphicFrameLocks noGrp="1"/>
          </p:cNvGraphicFramePr>
          <p:nvPr>
            <p:extLst>
              <p:ext uri="{D42A27DB-BD31-4B8C-83A1-F6EECF244321}">
                <p14:modId xmlns:p14="http://schemas.microsoft.com/office/powerpoint/2010/main" val="1393206535"/>
              </p:ext>
            </p:extLst>
          </p:nvPr>
        </p:nvGraphicFramePr>
        <p:xfrm>
          <a:off x="2951894" y="4613910"/>
          <a:ext cx="5699125" cy="807272"/>
        </p:xfrm>
        <a:graphic>
          <a:graphicData uri="http://schemas.openxmlformats.org/drawingml/2006/table">
            <a:tbl>
              <a:tblPr>
                <a:tableStyleId>{5C22544A-7EE6-4342-B048-85BDC9FD1C3A}</a:tableStyleId>
              </a:tblPr>
              <a:tblGrid>
                <a:gridCol w="5699125">
                  <a:extLst>
                    <a:ext uri="{9D8B030D-6E8A-4147-A177-3AD203B41FA5}">
                      <a16:colId xmlns:a16="http://schemas.microsoft.com/office/drawing/2014/main" val="862826697"/>
                    </a:ext>
                  </a:extLst>
                </a:gridCol>
              </a:tblGrid>
              <a:tr h="201818">
                <a:tc>
                  <a:txBody>
                    <a:bodyPr/>
                    <a:lstStyle/>
                    <a:p>
                      <a:pPr algn="l" fontAlgn="b"/>
                      <a:r>
                        <a:rPr lang="de-CH" sz="1000" u="none" strike="noStrike">
                          <a:effectLst/>
                        </a:rPr>
                        <a:t>KoRe 4.2 Plan-Erlöse der NNE - Blätter auf relevante NE beschränken</a:t>
                      </a:r>
                      <a:endParaRPr lang="de-CH" sz="10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792573565"/>
                  </a:ext>
                </a:extLst>
              </a:tr>
              <a:tr h="201818">
                <a:tc>
                  <a:txBody>
                    <a:bodyPr/>
                    <a:lstStyle/>
                    <a:p>
                      <a:pPr algn="l" fontAlgn="b"/>
                      <a:r>
                        <a:rPr lang="de-CH" sz="1000" u="none" strike="noStrike" dirty="0">
                          <a:effectLst/>
                        </a:rPr>
                        <a:t>KoRe 4.2 Plan-Erlöse NNE - Kriterien der Tarifzuteilung dynamisch einblenden</a:t>
                      </a:r>
                      <a:endParaRPr lang="de-CH"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182435972"/>
                  </a:ext>
                </a:extLst>
              </a:tr>
              <a:tr h="201818">
                <a:tc>
                  <a:txBody>
                    <a:bodyPr/>
                    <a:lstStyle/>
                    <a:p>
                      <a:pPr algn="l" fontAlgn="b"/>
                      <a:r>
                        <a:rPr lang="de-CH" sz="1000" u="none" strike="noStrike">
                          <a:effectLst/>
                        </a:rPr>
                        <a:t>KoRe 4.2 Plan-Erlöse NNE - Preis der Reserveeinspeisung nur bei Relevanz abfragen</a:t>
                      </a:r>
                      <a:endParaRPr lang="de-CH" sz="1000" b="0" i="0" u="none" strike="noStrike">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2320274721"/>
                  </a:ext>
                </a:extLst>
              </a:tr>
              <a:tr h="201818">
                <a:tc>
                  <a:txBody>
                    <a:bodyPr/>
                    <a:lstStyle/>
                    <a:p>
                      <a:pPr algn="l" fontAlgn="b"/>
                      <a:r>
                        <a:rPr lang="de-CH" sz="1000" u="none" strike="noStrike" dirty="0">
                          <a:effectLst/>
                        </a:rPr>
                        <a:t>KoRe 4.2 Plan-Erlöse NNE - Tarife als Tabelle erfassen oder importieren</a:t>
                      </a:r>
                      <a:endParaRPr lang="de-CH" sz="10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493754553"/>
                  </a:ext>
                </a:extLst>
              </a:tr>
            </a:tbl>
          </a:graphicData>
        </a:graphic>
      </p:graphicFrame>
    </p:spTree>
    <p:extLst>
      <p:ext uri="{BB962C8B-B14F-4D97-AF65-F5344CB8AC3E}">
        <p14:creationId xmlns:p14="http://schemas.microsoft.com/office/powerpoint/2010/main" val="35198963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smtClean="0"/>
              <a:t>F1.2 Methode Berechnung Brutto vs. Netto: Wenn beide Arten, dann «Andere» wählen</a:t>
            </a:r>
          </a:p>
          <a:p>
            <a:r>
              <a:rPr lang="de-CH" dirty="0" smtClean="0"/>
              <a:t>Unterdeckungen – Tarifneutraler Abbau über «Sonstige Deckungsdifferenzen» transparent ausweisen</a:t>
            </a:r>
          </a:p>
          <a:p>
            <a:r>
              <a:rPr lang="de-CH" dirty="0" err="1" smtClean="0"/>
              <a:t>Plausis</a:t>
            </a:r>
            <a:r>
              <a:rPr lang="de-CH" dirty="0" smtClean="0"/>
              <a:t>: Können mit Checkbox aufgelöst werden, bitte aber am Ende nochmals alle kontrollieren</a:t>
            </a:r>
          </a:p>
          <a:p>
            <a:r>
              <a:rPr lang="de-CH" dirty="0" smtClean="0"/>
              <a:t>Hochkomma / Kommas einstellen: Im Browser auf «Schweiz» umstellen (Einstellungen Sprache)</a:t>
            </a:r>
          </a:p>
          <a:p>
            <a:r>
              <a:rPr lang="de-CH" dirty="0" smtClean="0"/>
              <a:t>Excel vorbereiten aus den KoRe des Vorjahres: vgl. «Template» des FS ElCom (Vorführung)</a:t>
            </a:r>
          </a:p>
          <a:p>
            <a:r>
              <a:rPr lang="de-CH" dirty="0" smtClean="0"/>
              <a:t>Tarife: bitte keine Kategorien oder Gemeinden vergessen =&gt; wird auf der Strompreiswebseite dann fehlen</a:t>
            </a:r>
          </a:p>
          <a:p>
            <a:endParaRPr lang="de-CH" dirty="0" smtClean="0"/>
          </a:p>
          <a:p>
            <a:endParaRPr lang="de-CH" dirty="0" smtClean="0"/>
          </a:p>
          <a:p>
            <a:endParaRPr lang="de-CH" dirty="0" smtClean="0"/>
          </a:p>
          <a:p>
            <a:endParaRPr lang="de-CH" dirty="0" smtClean="0"/>
          </a:p>
          <a:p>
            <a:endParaRPr lang="de-CH" dirty="0" smtClean="0"/>
          </a:p>
          <a:p>
            <a:endParaRPr lang="de-CH" dirty="0"/>
          </a:p>
        </p:txBody>
      </p:sp>
      <p:sp>
        <p:nvSpPr>
          <p:cNvPr id="3" name="Titel 2"/>
          <p:cNvSpPr>
            <a:spLocks noGrp="1"/>
          </p:cNvSpPr>
          <p:nvPr>
            <p:ph type="title"/>
          </p:nvPr>
        </p:nvSpPr>
        <p:spPr/>
        <p:txBody>
          <a:bodyPr/>
          <a:lstStyle/>
          <a:p>
            <a:r>
              <a:rPr lang="de-CH" dirty="0" smtClean="0"/>
              <a:t>Tipps</a:t>
            </a:r>
            <a:endParaRPr lang="de-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11</a:t>
            </a:fld>
            <a:endParaRPr lang="de-CH"/>
          </a:p>
        </p:txBody>
      </p:sp>
      <p:sp>
        <p:nvSpPr>
          <p:cNvPr id="5" name="Fußzeilenplatzhalter 4"/>
          <p:cNvSpPr>
            <a:spLocks noGrp="1"/>
          </p:cNvSpPr>
          <p:nvPr>
            <p:ph type="ftr" sz="quarter" idx="11"/>
          </p:nvPr>
        </p:nvSpPr>
        <p:spPr/>
        <p:txBody>
          <a:bodyPr/>
          <a:lstStyle/>
          <a:p>
            <a:r>
              <a:rPr lang="de-CH" dirty="0"/>
              <a:t>Workshop KoRe / Tarife V2 • Bern / Online • März 2022</a:t>
            </a:r>
          </a:p>
        </p:txBody>
      </p:sp>
    </p:spTree>
    <p:extLst>
      <p:ext uri="{BB962C8B-B14F-4D97-AF65-F5344CB8AC3E}">
        <p14:creationId xmlns:p14="http://schemas.microsoft.com/office/powerpoint/2010/main" val="21944511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smtClean="0"/>
              <a:t>Tarife: </a:t>
            </a:r>
          </a:p>
          <a:p>
            <a:pPr lvl="1"/>
            <a:r>
              <a:rPr lang="de-CH" dirty="0" smtClean="0"/>
              <a:t>Standard muss immer eingereicht werden</a:t>
            </a:r>
          </a:p>
          <a:p>
            <a:pPr lvl="1"/>
            <a:r>
              <a:rPr lang="de-CH" dirty="0" smtClean="0"/>
              <a:t>Günstig darf nur eingereicht werden, wenn die Tarife günstiger als Standard</a:t>
            </a:r>
          </a:p>
          <a:p>
            <a:pPr lvl="1"/>
            <a:endParaRPr lang="de-CH" dirty="0"/>
          </a:p>
          <a:p>
            <a:r>
              <a:rPr lang="de-CH" dirty="0" smtClean="0"/>
              <a:t>KoRe voll / light: NB mit Light kann eine Voll ausfüllen, muss aber nicht</a:t>
            </a:r>
          </a:p>
          <a:p>
            <a:endParaRPr lang="de-CH" dirty="0"/>
          </a:p>
          <a:p>
            <a:r>
              <a:rPr lang="de-CH" dirty="0" smtClean="0"/>
              <a:t>Excel </a:t>
            </a:r>
            <a:r>
              <a:rPr lang="de-CH" b="1" dirty="0" smtClean="0"/>
              <a:t>Tarife</a:t>
            </a:r>
            <a:r>
              <a:rPr lang="de-CH" dirty="0" smtClean="0"/>
              <a:t> vom Vorjahr einlesen: im Excel das Jahr anpassen, richtiges Excel verwenden (1 = günstig, 10 = Standard)</a:t>
            </a:r>
          </a:p>
          <a:p>
            <a:endParaRPr lang="de-CH" dirty="0"/>
          </a:p>
          <a:p>
            <a:r>
              <a:rPr lang="de-CH" dirty="0" smtClean="0"/>
              <a:t>Excel einlesen generell: Formular im Online-Formular </a:t>
            </a:r>
          </a:p>
          <a:p>
            <a:pPr marL="266700" lvl="1" indent="0">
              <a:buNone/>
            </a:pPr>
            <a:r>
              <a:rPr lang="de-CH" dirty="0" smtClean="0"/>
              <a:t>abholen und diese Version vorbereiten zum einlesen. </a:t>
            </a:r>
          </a:p>
          <a:p>
            <a:pPr marL="266700" lvl="1" indent="0">
              <a:buNone/>
            </a:pPr>
            <a:r>
              <a:rPr lang="de-CH" dirty="0" smtClean="0"/>
              <a:t>NICHT im Portal einlesen</a:t>
            </a:r>
          </a:p>
          <a:p>
            <a:endParaRPr lang="de-CH" dirty="0"/>
          </a:p>
          <a:p>
            <a:endParaRPr lang="de-CH" dirty="0"/>
          </a:p>
        </p:txBody>
      </p:sp>
      <p:sp>
        <p:nvSpPr>
          <p:cNvPr id="3" name="Titel 2"/>
          <p:cNvSpPr>
            <a:spLocks noGrp="1"/>
          </p:cNvSpPr>
          <p:nvPr>
            <p:ph type="title"/>
          </p:nvPr>
        </p:nvSpPr>
        <p:spPr/>
        <p:txBody>
          <a:bodyPr/>
          <a:lstStyle/>
          <a:p>
            <a:r>
              <a:rPr lang="de-CH" dirty="0" err="1" smtClean="0"/>
              <a:t>Reminder</a:t>
            </a:r>
            <a:r>
              <a:rPr lang="de-CH" dirty="0" smtClean="0"/>
              <a:t> – die wichtigsten Regeln</a:t>
            </a:r>
            <a:endParaRPr lang="de-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12</a:t>
            </a:fld>
            <a:endParaRPr lang="de-CH"/>
          </a:p>
        </p:txBody>
      </p:sp>
      <p:sp>
        <p:nvSpPr>
          <p:cNvPr id="5" name="Fußzeilenplatzhalter 4"/>
          <p:cNvSpPr>
            <a:spLocks noGrp="1"/>
          </p:cNvSpPr>
          <p:nvPr>
            <p:ph type="ftr" sz="quarter" idx="11"/>
          </p:nvPr>
        </p:nvSpPr>
        <p:spPr/>
        <p:txBody>
          <a:bodyPr/>
          <a:lstStyle/>
          <a:p>
            <a:r>
              <a:rPr lang="de-CH" dirty="0"/>
              <a:t>Workshop KoRe / Tarife V2 • Bern / Online • März 2022</a:t>
            </a:r>
          </a:p>
        </p:txBody>
      </p:sp>
      <p:pic>
        <p:nvPicPr>
          <p:cNvPr id="6" name="Grafik 5"/>
          <p:cNvPicPr>
            <a:picLocks noChangeAspect="1"/>
          </p:cNvPicPr>
          <p:nvPr/>
        </p:nvPicPr>
        <p:blipFill>
          <a:blip r:embed="rId2"/>
          <a:stretch>
            <a:fillRect/>
          </a:stretch>
        </p:blipFill>
        <p:spPr>
          <a:xfrm>
            <a:off x="7771687" y="4162344"/>
            <a:ext cx="3854648" cy="1587582"/>
          </a:xfrm>
          <a:prstGeom prst="rect">
            <a:avLst/>
          </a:prstGeom>
        </p:spPr>
      </p:pic>
    </p:spTree>
    <p:extLst>
      <p:ext uri="{BB962C8B-B14F-4D97-AF65-F5344CB8AC3E}">
        <p14:creationId xmlns:p14="http://schemas.microsoft.com/office/powerpoint/2010/main" val="1594765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Planung 2022</a:t>
            </a:r>
            <a:endParaRPr lang="de-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13</a:t>
            </a:fld>
            <a:endParaRPr lang="de-CH"/>
          </a:p>
        </p:txBody>
      </p:sp>
      <p:grpSp>
        <p:nvGrpSpPr>
          <p:cNvPr id="83" name="Gruppieren 82"/>
          <p:cNvGrpSpPr/>
          <p:nvPr/>
        </p:nvGrpSpPr>
        <p:grpSpPr>
          <a:xfrm>
            <a:off x="352425" y="2006472"/>
            <a:ext cx="11561929" cy="4384803"/>
            <a:chOff x="571500" y="1615947"/>
            <a:chExt cx="11561929" cy="4384803"/>
          </a:xfrm>
        </p:grpSpPr>
        <p:cxnSp>
          <p:nvCxnSpPr>
            <p:cNvPr id="6" name="Gerade Verbindung mit Pfeil 5"/>
            <p:cNvCxnSpPr/>
            <p:nvPr/>
          </p:nvCxnSpPr>
          <p:spPr>
            <a:xfrm flipV="1">
              <a:off x="571500" y="5286375"/>
              <a:ext cx="11054835" cy="19050"/>
            </a:xfrm>
            <a:prstGeom prst="straightConnector1">
              <a:avLst/>
            </a:prstGeom>
            <a:ln w="38100">
              <a:solidFill>
                <a:srgbClr val="373737"/>
              </a:solidFill>
              <a:tailEnd type="triangl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2985426" y="5631418"/>
              <a:ext cx="1223412" cy="369332"/>
            </a:xfrm>
            <a:prstGeom prst="rect">
              <a:avLst/>
            </a:prstGeom>
            <a:noFill/>
          </p:spPr>
          <p:txBody>
            <a:bodyPr wrap="none" rtlCol="0">
              <a:spAutoFit/>
            </a:bodyPr>
            <a:lstStyle/>
            <a:p>
              <a:r>
                <a:rPr lang="de-CH" dirty="0" smtClean="0">
                  <a:solidFill>
                    <a:schemeClr val="tx2">
                      <a:lumMod val="75000"/>
                    </a:schemeClr>
                  </a:solidFill>
                </a:rPr>
                <a:t>April 2022</a:t>
              </a:r>
              <a:endParaRPr lang="de-CH" dirty="0">
                <a:solidFill>
                  <a:schemeClr val="tx2">
                    <a:lumMod val="75000"/>
                  </a:schemeClr>
                </a:solidFill>
              </a:endParaRPr>
            </a:p>
          </p:txBody>
        </p:sp>
        <p:sp>
          <p:nvSpPr>
            <p:cNvPr id="11" name="Textfeld 10"/>
            <p:cNvSpPr txBox="1"/>
            <p:nvPr/>
          </p:nvSpPr>
          <p:spPr>
            <a:xfrm>
              <a:off x="1158359" y="5631418"/>
              <a:ext cx="1274708" cy="369332"/>
            </a:xfrm>
            <a:prstGeom prst="rect">
              <a:avLst/>
            </a:prstGeom>
            <a:noFill/>
          </p:spPr>
          <p:txBody>
            <a:bodyPr wrap="none" rtlCol="0">
              <a:spAutoFit/>
            </a:bodyPr>
            <a:lstStyle/>
            <a:p>
              <a:r>
                <a:rPr lang="de-CH" dirty="0" smtClean="0">
                  <a:solidFill>
                    <a:schemeClr val="tx2">
                      <a:lumMod val="75000"/>
                    </a:schemeClr>
                  </a:solidFill>
                </a:rPr>
                <a:t>März 2022</a:t>
              </a:r>
              <a:endParaRPr lang="de-CH" dirty="0">
                <a:solidFill>
                  <a:schemeClr val="tx2">
                    <a:lumMod val="75000"/>
                  </a:schemeClr>
                </a:solidFill>
              </a:endParaRPr>
            </a:p>
          </p:txBody>
        </p:sp>
        <p:sp>
          <p:nvSpPr>
            <p:cNvPr id="12" name="Textfeld 11"/>
            <p:cNvSpPr txBox="1"/>
            <p:nvPr/>
          </p:nvSpPr>
          <p:spPr>
            <a:xfrm>
              <a:off x="5700051" y="5631418"/>
              <a:ext cx="1018227" cy="369332"/>
            </a:xfrm>
            <a:prstGeom prst="rect">
              <a:avLst/>
            </a:prstGeom>
            <a:noFill/>
          </p:spPr>
          <p:txBody>
            <a:bodyPr wrap="none" rtlCol="0">
              <a:spAutoFit/>
            </a:bodyPr>
            <a:lstStyle/>
            <a:p>
              <a:r>
                <a:rPr lang="de-CH" dirty="0" smtClean="0">
                  <a:solidFill>
                    <a:schemeClr val="tx2">
                      <a:lumMod val="75000"/>
                    </a:schemeClr>
                  </a:solidFill>
                </a:rPr>
                <a:t>07/2022</a:t>
              </a:r>
              <a:endParaRPr lang="de-CH" dirty="0">
                <a:solidFill>
                  <a:schemeClr val="tx2">
                    <a:lumMod val="75000"/>
                  </a:schemeClr>
                </a:solidFill>
              </a:endParaRPr>
            </a:p>
          </p:txBody>
        </p:sp>
        <p:sp>
          <p:nvSpPr>
            <p:cNvPr id="13" name="Textfeld 12"/>
            <p:cNvSpPr txBox="1"/>
            <p:nvPr/>
          </p:nvSpPr>
          <p:spPr>
            <a:xfrm>
              <a:off x="10198837" y="5631418"/>
              <a:ext cx="1001108" cy="369332"/>
            </a:xfrm>
            <a:prstGeom prst="rect">
              <a:avLst/>
            </a:prstGeom>
            <a:noFill/>
          </p:spPr>
          <p:txBody>
            <a:bodyPr wrap="none" rtlCol="0">
              <a:spAutoFit/>
            </a:bodyPr>
            <a:lstStyle/>
            <a:p>
              <a:r>
                <a:rPr lang="de-CH" dirty="0" smtClean="0">
                  <a:solidFill>
                    <a:schemeClr val="tx2">
                      <a:lumMod val="75000"/>
                    </a:schemeClr>
                  </a:solidFill>
                </a:rPr>
                <a:t>11/2022</a:t>
              </a:r>
              <a:endParaRPr lang="de-CH" dirty="0">
                <a:solidFill>
                  <a:schemeClr val="tx2">
                    <a:lumMod val="75000"/>
                  </a:schemeClr>
                </a:solidFill>
              </a:endParaRPr>
            </a:p>
          </p:txBody>
        </p:sp>
        <p:cxnSp>
          <p:nvCxnSpPr>
            <p:cNvPr id="14" name="Gerader Verbinder 13"/>
            <p:cNvCxnSpPr/>
            <p:nvPr/>
          </p:nvCxnSpPr>
          <p:spPr>
            <a:xfrm>
              <a:off x="10759247" y="5210176"/>
              <a:ext cx="0" cy="361950"/>
            </a:xfrm>
            <a:prstGeom prst="line">
              <a:avLst/>
            </a:prstGeom>
            <a:ln w="19050">
              <a:solidFill>
                <a:srgbClr val="373737"/>
              </a:solidFill>
            </a:ln>
          </p:spPr>
          <p:style>
            <a:lnRef idx="1">
              <a:schemeClr val="accent1"/>
            </a:lnRef>
            <a:fillRef idx="0">
              <a:schemeClr val="accent1"/>
            </a:fillRef>
            <a:effectRef idx="0">
              <a:schemeClr val="accent1"/>
            </a:effectRef>
            <a:fontRef idx="minor">
              <a:schemeClr val="tx1"/>
            </a:fontRef>
          </p:style>
        </p:cxnSp>
        <p:cxnSp>
          <p:nvCxnSpPr>
            <p:cNvPr id="17" name="Gerader Verbinder 16"/>
            <p:cNvCxnSpPr/>
            <p:nvPr/>
          </p:nvCxnSpPr>
          <p:spPr>
            <a:xfrm>
              <a:off x="6209625" y="5210176"/>
              <a:ext cx="0" cy="361950"/>
            </a:xfrm>
            <a:prstGeom prst="line">
              <a:avLst/>
            </a:prstGeom>
            <a:ln w="19050">
              <a:solidFill>
                <a:srgbClr val="373737"/>
              </a:solidFill>
            </a:ln>
          </p:spPr>
          <p:style>
            <a:lnRef idx="1">
              <a:schemeClr val="accent1"/>
            </a:lnRef>
            <a:fillRef idx="0">
              <a:schemeClr val="accent1"/>
            </a:fillRef>
            <a:effectRef idx="0">
              <a:schemeClr val="accent1"/>
            </a:effectRef>
            <a:fontRef idx="minor">
              <a:schemeClr val="tx1"/>
            </a:fontRef>
          </p:style>
        </p:cxnSp>
        <p:cxnSp>
          <p:nvCxnSpPr>
            <p:cNvPr id="18" name="Gerader Verbinder 17"/>
            <p:cNvCxnSpPr/>
            <p:nvPr/>
          </p:nvCxnSpPr>
          <p:spPr>
            <a:xfrm>
              <a:off x="3475950" y="5210176"/>
              <a:ext cx="0" cy="361950"/>
            </a:xfrm>
            <a:prstGeom prst="line">
              <a:avLst/>
            </a:prstGeom>
            <a:ln w="19050">
              <a:solidFill>
                <a:srgbClr val="373737"/>
              </a:solidFill>
            </a:ln>
          </p:spPr>
          <p:style>
            <a:lnRef idx="1">
              <a:schemeClr val="accent1"/>
            </a:lnRef>
            <a:fillRef idx="0">
              <a:schemeClr val="accent1"/>
            </a:fillRef>
            <a:effectRef idx="0">
              <a:schemeClr val="accent1"/>
            </a:effectRef>
            <a:fontRef idx="minor">
              <a:schemeClr val="tx1"/>
            </a:fontRef>
          </p:style>
        </p:cxnSp>
        <p:cxnSp>
          <p:nvCxnSpPr>
            <p:cNvPr id="19" name="Gerader Verbinder 18"/>
            <p:cNvCxnSpPr/>
            <p:nvPr/>
          </p:nvCxnSpPr>
          <p:spPr>
            <a:xfrm flipH="1">
              <a:off x="5572125" y="5210175"/>
              <a:ext cx="123150" cy="323850"/>
            </a:xfrm>
            <a:prstGeom prst="line">
              <a:avLst/>
            </a:prstGeom>
            <a:ln w="19050">
              <a:solidFill>
                <a:srgbClr val="373737"/>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flipH="1">
              <a:off x="5648325" y="5200650"/>
              <a:ext cx="123150" cy="323850"/>
            </a:xfrm>
            <a:prstGeom prst="line">
              <a:avLst/>
            </a:prstGeom>
            <a:ln w="19050">
              <a:solidFill>
                <a:srgbClr val="373737"/>
              </a:solidFill>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4425657" y="5631418"/>
              <a:ext cx="1133644" cy="369332"/>
            </a:xfrm>
            <a:prstGeom prst="rect">
              <a:avLst/>
            </a:prstGeom>
            <a:noFill/>
          </p:spPr>
          <p:txBody>
            <a:bodyPr wrap="none" rtlCol="0">
              <a:spAutoFit/>
            </a:bodyPr>
            <a:lstStyle/>
            <a:p>
              <a:r>
                <a:rPr lang="de-CH" dirty="0" smtClean="0">
                  <a:solidFill>
                    <a:schemeClr val="tx2">
                      <a:lumMod val="75000"/>
                    </a:schemeClr>
                  </a:solidFill>
                </a:rPr>
                <a:t>Mai 2022</a:t>
              </a:r>
              <a:endParaRPr lang="de-CH" dirty="0">
                <a:solidFill>
                  <a:schemeClr val="tx2">
                    <a:lumMod val="75000"/>
                  </a:schemeClr>
                </a:solidFill>
              </a:endParaRPr>
            </a:p>
          </p:txBody>
        </p:sp>
        <p:cxnSp>
          <p:nvCxnSpPr>
            <p:cNvPr id="22" name="Gerader Verbinder 21"/>
            <p:cNvCxnSpPr/>
            <p:nvPr/>
          </p:nvCxnSpPr>
          <p:spPr>
            <a:xfrm>
              <a:off x="4916181" y="5210176"/>
              <a:ext cx="0" cy="361950"/>
            </a:xfrm>
            <a:prstGeom prst="line">
              <a:avLst/>
            </a:prstGeom>
            <a:ln w="19050">
              <a:solidFill>
                <a:srgbClr val="373737"/>
              </a:solidFill>
            </a:ln>
          </p:spPr>
          <p:style>
            <a:lnRef idx="1">
              <a:schemeClr val="accent1"/>
            </a:lnRef>
            <a:fillRef idx="0">
              <a:schemeClr val="accent1"/>
            </a:fillRef>
            <a:effectRef idx="0">
              <a:schemeClr val="accent1"/>
            </a:effectRef>
            <a:fontRef idx="minor">
              <a:schemeClr val="tx1"/>
            </a:fontRef>
          </p:style>
        </p:cxnSp>
        <p:sp>
          <p:nvSpPr>
            <p:cNvPr id="5" name="Raute 4"/>
            <p:cNvSpPr/>
            <p:nvPr/>
          </p:nvSpPr>
          <p:spPr>
            <a:xfrm>
              <a:off x="4706631" y="2057852"/>
              <a:ext cx="284469" cy="3240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24" name="Rechteck 23"/>
            <p:cNvSpPr/>
            <p:nvPr/>
          </p:nvSpPr>
          <p:spPr>
            <a:xfrm>
              <a:off x="4991101" y="2057852"/>
              <a:ext cx="3276600" cy="324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smtClean="0">
                  <a:solidFill>
                    <a:schemeClr val="tx2"/>
                  </a:solidFill>
                </a:rPr>
                <a:t>Erhebung KoRe / </a:t>
              </a:r>
              <a:r>
                <a:rPr lang="de-CH" dirty="0">
                  <a:solidFill>
                    <a:schemeClr val="tx2"/>
                  </a:solidFill>
                </a:rPr>
                <a:t>T</a:t>
              </a:r>
              <a:r>
                <a:rPr lang="de-CH" dirty="0" smtClean="0">
                  <a:solidFill>
                    <a:schemeClr val="tx2"/>
                  </a:solidFill>
                </a:rPr>
                <a:t>arife 2023</a:t>
              </a:r>
              <a:endParaRPr lang="de-CH" dirty="0">
                <a:solidFill>
                  <a:schemeClr val="tx2"/>
                </a:solidFill>
              </a:endParaRPr>
            </a:p>
          </p:txBody>
        </p:sp>
        <p:sp>
          <p:nvSpPr>
            <p:cNvPr id="25" name="Textfeld 24"/>
            <p:cNvSpPr txBox="1"/>
            <p:nvPr/>
          </p:nvSpPr>
          <p:spPr>
            <a:xfrm>
              <a:off x="6779675" y="5631418"/>
              <a:ext cx="1018227" cy="369332"/>
            </a:xfrm>
            <a:prstGeom prst="rect">
              <a:avLst/>
            </a:prstGeom>
            <a:noFill/>
          </p:spPr>
          <p:txBody>
            <a:bodyPr wrap="none" rtlCol="0">
              <a:spAutoFit/>
            </a:bodyPr>
            <a:lstStyle/>
            <a:p>
              <a:r>
                <a:rPr lang="de-CH" dirty="0" smtClean="0">
                  <a:solidFill>
                    <a:schemeClr val="tx2">
                      <a:lumMod val="75000"/>
                    </a:schemeClr>
                  </a:solidFill>
                </a:rPr>
                <a:t>08/2022</a:t>
              </a:r>
              <a:endParaRPr lang="de-CH" dirty="0">
                <a:solidFill>
                  <a:schemeClr val="tx2">
                    <a:lumMod val="75000"/>
                  </a:schemeClr>
                </a:solidFill>
              </a:endParaRPr>
            </a:p>
          </p:txBody>
        </p:sp>
        <p:cxnSp>
          <p:nvCxnSpPr>
            <p:cNvPr id="26" name="Gerader Verbinder 25"/>
            <p:cNvCxnSpPr/>
            <p:nvPr/>
          </p:nvCxnSpPr>
          <p:spPr>
            <a:xfrm>
              <a:off x="7340085" y="5210176"/>
              <a:ext cx="0" cy="361950"/>
            </a:xfrm>
            <a:prstGeom prst="line">
              <a:avLst/>
            </a:prstGeom>
            <a:ln w="19050">
              <a:solidFill>
                <a:srgbClr val="373737"/>
              </a:solidFill>
            </a:ln>
          </p:spPr>
          <p:style>
            <a:lnRef idx="1">
              <a:schemeClr val="accent1"/>
            </a:lnRef>
            <a:fillRef idx="0">
              <a:schemeClr val="accent1"/>
            </a:fillRef>
            <a:effectRef idx="0">
              <a:schemeClr val="accent1"/>
            </a:effectRef>
            <a:fontRef idx="minor">
              <a:schemeClr val="tx1"/>
            </a:fontRef>
          </p:style>
        </p:cxnSp>
        <p:sp>
          <p:nvSpPr>
            <p:cNvPr id="27" name="Textfeld 26"/>
            <p:cNvSpPr txBox="1"/>
            <p:nvPr/>
          </p:nvSpPr>
          <p:spPr>
            <a:xfrm>
              <a:off x="7948167" y="5631418"/>
              <a:ext cx="1018227" cy="369332"/>
            </a:xfrm>
            <a:prstGeom prst="rect">
              <a:avLst/>
            </a:prstGeom>
            <a:noFill/>
          </p:spPr>
          <p:txBody>
            <a:bodyPr wrap="none" rtlCol="0">
              <a:spAutoFit/>
            </a:bodyPr>
            <a:lstStyle/>
            <a:p>
              <a:r>
                <a:rPr lang="de-CH" dirty="0" smtClean="0">
                  <a:solidFill>
                    <a:schemeClr val="tx2">
                      <a:lumMod val="75000"/>
                    </a:schemeClr>
                  </a:solidFill>
                </a:rPr>
                <a:t>09/2022</a:t>
              </a:r>
              <a:endParaRPr lang="de-CH" dirty="0">
                <a:solidFill>
                  <a:schemeClr val="tx2">
                    <a:lumMod val="75000"/>
                  </a:schemeClr>
                </a:solidFill>
              </a:endParaRPr>
            </a:p>
          </p:txBody>
        </p:sp>
        <p:cxnSp>
          <p:nvCxnSpPr>
            <p:cNvPr id="28" name="Gerader Verbinder 27"/>
            <p:cNvCxnSpPr/>
            <p:nvPr/>
          </p:nvCxnSpPr>
          <p:spPr>
            <a:xfrm>
              <a:off x="8508577" y="5210176"/>
              <a:ext cx="0" cy="361950"/>
            </a:xfrm>
            <a:prstGeom prst="line">
              <a:avLst/>
            </a:prstGeom>
            <a:ln w="19050">
              <a:solidFill>
                <a:srgbClr val="373737"/>
              </a:solidFill>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a:off x="9013928" y="5631418"/>
              <a:ext cx="1018227" cy="369332"/>
            </a:xfrm>
            <a:prstGeom prst="rect">
              <a:avLst/>
            </a:prstGeom>
            <a:noFill/>
          </p:spPr>
          <p:txBody>
            <a:bodyPr wrap="none" rtlCol="0">
              <a:spAutoFit/>
            </a:bodyPr>
            <a:lstStyle/>
            <a:p>
              <a:r>
                <a:rPr lang="de-CH" dirty="0" smtClean="0">
                  <a:solidFill>
                    <a:schemeClr val="tx2">
                      <a:lumMod val="75000"/>
                    </a:schemeClr>
                  </a:solidFill>
                </a:rPr>
                <a:t>10/2022</a:t>
              </a:r>
              <a:endParaRPr lang="de-CH" dirty="0">
                <a:solidFill>
                  <a:schemeClr val="tx2">
                    <a:lumMod val="75000"/>
                  </a:schemeClr>
                </a:solidFill>
              </a:endParaRPr>
            </a:p>
          </p:txBody>
        </p:sp>
        <p:cxnSp>
          <p:nvCxnSpPr>
            <p:cNvPr id="30" name="Gerader Verbinder 29"/>
            <p:cNvCxnSpPr/>
            <p:nvPr/>
          </p:nvCxnSpPr>
          <p:spPr>
            <a:xfrm>
              <a:off x="9574338" y="5210176"/>
              <a:ext cx="0" cy="361950"/>
            </a:xfrm>
            <a:prstGeom prst="line">
              <a:avLst/>
            </a:prstGeom>
            <a:ln w="19050">
              <a:solidFill>
                <a:srgbClr val="373737"/>
              </a:solidFill>
            </a:ln>
          </p:spPr>
          <p:style>
            <a:lnRef idx="1">
              <a:schemeClr val="accent1"/>
            </a:lnRef>
            <a:fillRef idx="0">
              <a:schemeClr val="accent1"/>
            </a:fillRef>
            <a:effectRef idx="0">
              <a:schemeClr val="accent1"/>
            </a:effectRef>
            <a:fontRef idx="minor">
              <a:schemeClr val="tx1"/>
            </a:fontRef>
          </p:style>
        </p:cxnSp>
        <p:sp>
          <p:nvSpPr>
            <p:cNvPr id="33" name="Raute 32"/>
            <p:cNvSpPr/>
            <p:nvPr/>
          </p:nvSpPr>
          <p:spPr>
            <a:xfrm>
              <a:off x="8322009" y="2057852"/>
              <a:ext cx="284469" cy="324000"/>
            </a:xfrm>
            <a:prstGeom prst="diamon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34" name="Rechteck 33"/>
            <p:cNvSpPr/>
            <p:nvPr/>
          </p:nvSpPr>
          <p:spPr>
            <a:xfrm>
              <a:off x="8633632" y="1615947"/>
              <a:ext cx="3499797" cy="324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smtClean="0">
                  <a:solidFill>
                    <a:schemeClr val="tx2"/>
                  </a:solidFill>
                </a:rPr>
                <a:t>Publikation Strompreiswebseite</a:t>
              </a:r>
              <a:endParaRPr lang="de-CH" dirty="0">
                <a:solidFill>
                  <a:schemeClr val="tx2"/>
                </a:solidFill>
              </a:endParaRPr>
            </a:p>
          </p:txBody>
        </p:sp>
        <p:grpSp>
          <p:nvGrpSpPr>
            <p:cNvPr id="50" name="Gruppieren 49"/>
            <p:cNvGrpSpPr/>
            <p:nvPr/>
          </p:nvGrpSpPr>
          <p:grpSpPr>
            <a:xfrm>
              <a:off x="641823" y="3973448"/>
              <a:ext cx="4796952" cy="333525"/>
              <a:chOff x="641823" y="3973448"/>
              <a:chExt cx="4796952" cy="333525"/>
            </a:xfrm>
          </p:grpSpPr>
          <p:sp>
            <p:nvSpPr>
              <p:cNvPr id="7" name="Rechteck 6"/>
              <p:cNvSpPr/>
              <p:nvPr/>
            </p:nvSpPr>
            <p:spPr>
              <a:xfrm>
                <a:off x="1158359" y="3982973"/>
                <a:ext cx="4280416" cy="324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smtClean="0">
                    <a:solidFill>
                      <a:schemeClr val="tx2"/>
                    </a:solidFill>
                  </a:rPr>
                  <a:t>Umsetzung Formulare V2 Tarife / KoRe</a:t>
                </a:r>
                <a:endParaRPr lang="de-CH" dirty="0">
                  <a:solidFill>
                    <a:schemeClr val="tx2"/>
                  </a:solidFill>
                </a:endParaRPr>
              </a:p>
            </p:txBody>
          </p:sp>
          <p:sp>
            <p:nvSpPr>
              <p:cNvPr id="38" name="Rechteck 37"/>
              <p:cNvSpPr/>
              <p:nvPr/>
            </p:nvSpPr>
            <p:spPr>
              <a:xfrm>
                <a:off x="641823" y="3973448"/>
                <a:ext cx="72000" cy="324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39" name="Rechteck 38"/>
              <p:cNvSpPr/>
              <p:nvPr/>
            </p:nvSpPr>
            <p:spPr>
              <a:xfrm>
                <a:off x="779615" y="3973448"/>
                <a:ext cx="108000" cy="324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40" name="Rechteck 39"/>
              <p:cNvSpPr/>
              <p:nvPr/>
            </p:nvSpPr>
            <p:spPr>
              <a:xfrm>
                <a:off x="945982" y="3973448"/>
                <a:ext cx="144000" cy="324000"/>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nvGrpSpPr>
            <p:cNvPr id="70" name="Gruppieren 69"/>
            <p:cNvGrpSpPr/>
            <p:nvPr/>
          </p:nvGrpSpPr>
          <p:grpSpPr>
            <a:xfrm>
              <a:off x="713823" y="2527061"/>
              <a:ext cx="7553878" cy="324000"/>
              <a:chOff x="713823" y="3089036"/>
              <a:chExt cx="7553878" cy="324000"/>
            </a:xfrm>
          </p:grpSpPr>
          <p:sp>
            <p:nvSpPr>
              <p:cNvPr id="36" name="Rechteck 35"/>
              <p:cNvSpPr/>
              <p:nvPr/>
            </p:nvSpPr>
            <p:spPr>
              <a:xfrm>
                <a:off x="1198009" y="3089036"/>
                <a:ext cx="7069692" cy="32382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smtClean="0">
                    <a:solidFill>
                      <a:schemeClr val="tx2"/>
                    </a:solidFill>
                  </a:rPr>
                  <a:t>Unterdeckungen</a:t>
                </a:r>
                <a:endParaRPr lang="de-CH" dirty="0">
                  <a:solidFill>
                    <a:schemeClr val="tx2"/>
                  </a:solidFill>
                </a:endParaRPr>
              </a:p>
            </p:txBody>
          </p:sp>
          <p:sp>
            <p:nvSpPr>
              <p:cNvPr id="41" name="Rechteck 40"/>
              <p:cNvSpPr/>
              <p:nvPr/>
            </p:nvSpPr>
            <p:spPr>
              <a:xfrm>
                <a:off x="713823" y="3089036"/>
                <a:ext cx="72000" cy="32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42" name="Rechteck 41"/>
              <p:cNvSpPr/>
              <p:nvPr/>
            </p:nvSpPr>
            <p:spPr>
              <a:xfrm>
                <a:off x="851615" y="3089036"/>
                <a:ext cx="108000" cy="32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43" name="Rechteck 42"/>
              <p:cNvSpPr/>
              <p:nvPr/>
            </p:nvSpPr>
            <p:spPr>
              <a:xfrm>
                <a:off x="1017982" y="3089036"/>
                <a:ext cx="144000" cy="32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nvGrpSpPr>
            <p:cNvPr id="69" name="Gruppieren 68"/>
            <p:cNvGrpSpPr/>
            <p:nvPr/>
          </p:nvGrpSpPr>
          <p:grpSpPr>
            <a:xfrm>
              <a:off x="1787539" y="2939642"/>
              <a:ext cx="6480162" cy="324000"/>
              <a:chOff x="1787539" y="3501617"/>
              <a:chExt cx="6480162" cy="324000"/>
            </a:xfrm>
          </p:grpSpPr>
          <p:sp>
            <p:nvSpPr>
              <p:cNvPr id="35" name="Rechteck 34"/>
              <p:cNvSpPr/>
              <p:nvPr/>
            </p:nvSpPr>
            <p:spPr>
              <a:xfrm>
                <a:off x="2292967" y="3510251"/>
                <a:ext cx="5974734" cy="30865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smtClean="0">
                    <a:solidFill>
                      <a:schemeClr val="tx2"/>
                    </a:solidFill>
                  </a:rPr>
                  <a:t>Qualität und Compliance KoRe Tarife 2022</a:t>
                </a:r>
                <a:endParaRPr lang="de-CH" dirty="0">
                  <a:solidFill>
                    <a:schemeClr val="tx2"/>
                  </a:solidFill>
                </a:endParaRPr>
              </a:p>
            </p:txBody>
          </p:sp>
          <p:sp>
            <p:nvSpPr>
              <p:cNvPr id="45" name="Rechteck 44"/>
              <p:cNvSpPr/>
              <p:nvPr/>
            </p:nvSpPr>
            <p:spPr>
              <a:xfrm>
                <a:off x="1787539" y="3501617"/>
                <a:ext cx="72000" cy="32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46" name="Rechteck 45"/>
              <p:cNvSpPr/>
              <p:nvPr/>
            </p:nvSpPr>
            <p:spPr>
              <a:xfrm>
                <a:off x="1925331" y="3501617"/>
                <a:ext cx="108000" cy="32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47" name="Rechteck 46"/>
              <p:cNvSpPr/>
              <p:nvPr/>
            </p:nvSpPr>
            <p:spPr>
              <a:xfrm>
                <a:off x="2082173" y="3501617"/>
                <a:ext cx="144000" cy="324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nvGrpSpPr>
            <p:cNvPr id="54" name="Gruppieren 53"/>
            <p:cNvGrpSpPr/>
            <p:nvPr/>
          </p:nvGrpSpPr>
          <p:grpSpPr>
            <a:xfrm>
              <a:off x="655456" y="4428506"/>
              <a:ext cx="6837028" cy="325688"/>
              <a:chOff x="655456" y="4428506"/>
              <a:chExt cx="6837028" cy="325688"/>
            </a:xfrm>
          </p:grpSpPr>
          <p:sp>
            <p:nvSpPr>
              <p:cNvPr id="8" name="Rechteck 7"/>
              <p:cNvSpPr/>
              <p:nvPr/>
            </p:nvSpPr>
            <p:spPr>
              <a:xfrm>
                <a:off x="1158359" y="4430194"/>
                <a:ext cx="6334125" cy="3240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smtClean="0">
                    <a:solidFill>
                      <a:schemeClr val="tx2"/>
                    </a:solidFill>
                  </a:rPr>
                  <a:t>Umsetzung Auswertungen</a:t>
                </a:r>
                <a:endParaRPr lang="de-CH" dirty="0">
                  <a:solidFill>
                    <a:schemeClr val="tx2"/>
                  </a:solidFill>
                </a:endParaRPr>
              </a:p>
            </p:txBody>
          </p:sp>
          <p:sp>
            <p:nvSpPr>
              <p:cNvPr id="51" name="Rechteck 50"/>
              <p:cNvSpPr/>
              <p:nvPr/>
            </p:nvSpPr>
            <p:spPr>
              <a:xfrm>
                <a:off x="655456" y="4428506"/>
                <a:ext cx="72000" cy="3240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52" name="Rechteck 51"/>
              <p:cNvSpPr/>
              <p:nvPr/>
            </p:nvSpPr>
            <p:spPr>
              <a:xfrm>
                <a:off x="793248" y="4428506"/>
                <a:ext cx="108000" cy="3240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53" name="Rechteck 52"/>
              <p:cNvSpPr/>
              <p:nvPr/>
            </p:nvSpPr>
            <p:spPr>
              <a:xfrm>
                <a:off x="959615" y="4428506"/>
                <a:ext cx="144000" cy="324000"/>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nvGrpSpPr>
            <p:cNvPr id="58" name="Gruppieren 57"/>
            <p:cNvGrpSpPr/>
            <p:nvPr/>
          </p:nvGrpSpPr>
          <p:grpSpPr>
            <a:xfrm>
              <a:off x="655456" y="4828705"/>
              <a:ext cx="9503716" cy="326612"/>
              <a:chOff x="655456" y="4828705"/>
              <a:chExt cx="9503716" cy="326612"/>
            </a:xfrm>
          </p:grpSpPr>
          <p:sp>
            <p:nvSpPr>
              <p:cNvPr id="9" name="Rechteck 8"/>
              <p:cNvSpPr/>
              <p:nvPr/>
            </p:nvSpPr>
            <p:spPr>
              <a:xfrm>
                <a:off x="1158359" y="4831317"/>
                <a:ext cx="9000813" cy="324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smtClean="0">
                    <a:solidFill>
                      <a:schemeClr val="tx2"/>
                    </a:solidFill>
                  </a:rPr>
                  <a:t>Umsetzung e-GOV Portal und Backoffice</a:t>
                </a:r>
                <a:endParaRPr lang="de-CH" dirty="0">
                  <a:solidFill>
                    <a:schemeClr val="tx2"/>
                  </a:solidFill>
                </a:endParaRPr>
              </a:p>
            </p:txBody>
          </p:sp>
          <p:sp>
            <p:nvSpPr>
              <p:cNvPr id="55" name="Rechteck 54"/>
              <p:cNvSpPr/>
              <p:nvPr/>
            </p:nvSpPr>
            <p:spPr>
              <a:xfrm>
                <a:off x="655456" y="4828705"/>
                <a:ext cx="72000" cy="324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56" name="Rechteck 55"/>
              <p:cNvSpPr/>
              <p:nvPr/>
            </p:nvSpPr>
            <p:spPr>
              <a:xfrm>
                <a:off x="793248" y="4828705"/>
                <a:ext cx="108000" cy="324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57" name="Rechteck 56"/>
              <p:cNvSpPr/>
              <p:nvPr/>
            </p:nvSpPr>
            <p:spPr>
              <a:xfrm>
                <a:off x="959615" y="4828705"/>
                <a:ext cx="144000" cy="324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nvGrpSpPr>
            <p:cNvPr id="63" name="Gruppieren 62"/>
            <p:cNvGrpSpPr/>
            <p:nvPr/>
          </p:nvGrpSpPr>
          <p:grpSpPr>
            <a:xfrm>
              <a:off x="1859539" y="3516023"/>
              <a:ext cx="4207885" cy="324001"/>
              <a:chOff x="5408684" y="3982972"/>
              <a:chExt cx="6696170" cy="327538"/>
            </a:xfrm>
            <a:solidFill>
              <a:schemeClr val="accent6">
                <a:lumMod val="40000"/>
                <a:lumOff val="60000"/>
              </a:schemeClr>
            </a:solidFill>
          </p:grpSpPr>
          <p:sp>
            <p:nvSpPr>
              <p:cNvPr id="23" name="Rechteck 22"/>
              <p:cNvSpPr/>
              <p:nvPr/>
            </p:nvSpPr>
            <p:spPr>
              <a:xfrm>
                <a:off x="5408684" y="3982972"/>
                <a:ext cx="6217651" cy="32753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smtClean="0">
                    <a:solidFill>
                      <a:schemeClr val="tx2"/>
                    </a:solidFill>
                  </a:rPr>
                  <a:t>Testumgebung ABN freigegeben</a:t>
                </a:r>
                <a:endParaRPr lang="de-CH" dirty="0">
                  <a:solidFill>
                    <a:schemeClr val="tx2"/>
                  </a:solidFill>
                </a:endParaRPr>
              </a:p>
            </p:txBody>
          </p:sp>
          <p:sp>
            <p:nvSpPr>
              <p:cNvPr id="59" name="Rechteck 58"/>
              <p:cNvSpPr/>
              <p:nvPr/>
            </p:nvSpPr>
            <p:spPr>
              <a:xfrm flipH="1">
                <a:off x="12032854" y="3986510"/>
                <a:ext cx="72000" cy="3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60" name="Rechteck 59"/>
              <p:cNvSpPr/>
              <p:nvPr/>
            </p:nvSpPr>
            <p:spPr>
              <a:xfrm flipH="1">
                <a:off x="11878112" y="3986510"/>
                <a:ext cx="108000" cy="3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61" name="Rechteck 60"/>
              <p:cNvSpPr/>
              <p:nvPr/>
            </p:nvSpPr>
            <p:spPr>
              <a:xfrm flipH="1">
                <a:off x="11685270" y="3986510"/>
                <a:ext cx="144000" cy="324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nvGrpSpPr>
            <p:cNvPr id="68" name="Gruppieren 67"/>
            <p:cNvGrpSpPr/>
            <p:nvPr/>
          </p:nvGrpSpPr>
          <p:grpSpPr>
            <a:xfrm>
              <a:off x="8660787" y="2057851"/>
              <a:ext cx="3439441" cy="324000"/>
              <a:chOff x="8660787" y="3515176"/>
              <a:chExt cx="3439441" cy="324000"/>
            </a:xfrm>
          </p:grpSpPr>
          <p:sp>
            <p:nvSpPr>
              <p:cNvPr id="32" name="Rechteck 31"/>
              <p:cNvSpPr/>
              <p:nvPr/>
            </p:nvSpPr>
            <p:spPr>
              <a:xfrm>
                <a:off x="8660787" y="3515176"/>
                <a:ext cx="2965548" cy="324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smtClean="0">
                    <a:solidFill>
                      <a:schemeClr val="tx2"/>
                    </a:solidFill>
                  </a:rPr>
                  <a:t>Qualität und Compliance</a:t>
                </a:r>
                <a:endParaRPr lang="de-CH" dirty="0">
                  <a:solidFill>
                    <a:schemeClr val="tx2"/>
                  </a:solidFill>
                </a:endParaRPr>
              </a:p>
            </p:txBody>
          </p:sp>
          <p:sp>
            <p:nvSpPr>
              <p:cNvPr id="64" name="Rechteck 63"/>
              <p:cNvSpPr/>
              <p:nvPr/>
            </p:nvSpPr>
            <p:spPr>
              <a:xfrm flipH="1">
                <a:off x="12028228" y="3515176"/>
                <a:ext cx="72000" cy="324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65" name="Rechteck 64"/>
              <p:cNvSpPr/>
              <p:nvPr/>
            </p:nvSpPr>
            <p:spPr>
              <a:xfrm flipH="1">
                <a:off x="11863961" y="3515176"/>
                <a:ext cx="108000" cy="324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66" name="Rechteck 65"/>
              <p:cNvSpPr/>
              <p:nvPr/>
            </p:nvSpPr>
            <p:spPr>
              <a:xfrm flipH="1">
                <a:off x="11680644" y="3515176"/>
                <a:ext cx="144000" cy="324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grpSp>
          <p:nvGrpSpPr>
            <p:cNvPr id="77" name="Gruppieren 76"/>
            <p:cNvGrpSpPr/>
            <p:nvPr/>
          </p:nvGrpSpPr>
          <p:grpSpPr>
            <a:xfrm>
              <a:off x="5690649" y="3971679"/>
              <a:ext cx="6409579" cy="327537"/>
              <a:chOff x="5695275" y="3982973"/>
              <a:chExt cx="6409579" cy="327537"/>
            </a:xfrm>
          </p:grpSpPr>
          <p:sp>
            <p:nvSpPr>
              <p:cNvPr id="78" name="Rechteck 77"/>
              <p:cNvSpPr/>
              <p:nvPr/>
            </p:nvSpPr>
            <p:spPr>
              <a:xfrm>
                <a:off x="5695275" y="3982973"/>
                <a:ext cx="5931060" cy="324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dirty="0" smtClean="0">
                    <a:solidFill>
                      <a:schemeClr val="tx2"/>
                    </a:solidFill>
                  </a:rPr>
                  <a:t>Umsetzung Formulare V3 Tarife / KoRe</a:t>
                </a:r>
                <a:endParaRPr lang="de-CH" dirty="0">
                  <a:solidFill>
                    <a:schemeClr val="tx2"/>
                  </a:solidFill>
                </a:endParaRPr>
              </a:p>
            </p:txBody>
          </p:sp>
          <p:sp>
            <p:nvSpPr>
              <p:cNvPr id="79" name="Rechteck 78"/>
              <p:cNvSpPr/>
              <p:nvPr/>
            </p:nvSpPr>
            <p:spPr>
              <a:xfrm flipH="1">
                <a:off x="12032854" y="3986510"/>
                <a:ext cx="72000" cy="324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80" name="Rechteck 79"/>
              <p:cNvSpPr/>
              <p:nvPr/>
            </p:nvSpPr>
            <p:spPr>
              <a:xfrm flipH="1">
                <a:off x="11878112" y="3986510"/>
                <a:ext cx="108000" cy="324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
            <p:nvSpPr>
              <p:cNvPr id="81" name="Rechteck 80"/>
              <p:cNvSpPr/>
              <p:nvPr/>
            </p:nvSpPr>
            <p:spPr>
              <a:xfrm flipH="1">
                <a:off x="11685270" y="3986510"/>
                <a:ext cx="144000" cy="324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cxnSp>
          <p:nvCxnSpPr>
            <p:cNvPr id="82" name="Gerader Verbinder 81"/>
            <p:cNvCxnSpPr/>
            <p:nvPr/>
          </p:nvCxnSpPr>
          <p:spPr>
            <a:xfrm>
              <a:off x="1787539" y="5210176"/>
              <a:ext cx="0" cy="361950"/>
            </a:xfrm>
            <a:prstGeom prst="line">
              <a:avLst/>
            </a:prstGeom>
            <a:ln w="19050">
              <a:solidFill>
                <a:srgbClr val="373737"/>
              </a:solidFill>
            </a:ln>
          </p:spPr>
          <p:style>
            <a:lnRef idx="1">
              <a:schemeClr val="accent1"/>
            </a:lnRef>
            <a:fillRef idx="0">
              <a:schemeClr val="accent1"/>
            </a:fillRef>
            <a:effectRef idx="0">
              <a:schemeClr val="accent1"/>
            </a:effectRef>
            <a:fontRef idx="minor">
              <a:schemeClr val="tx1"/>
            </a:fontRef>
          </p:style>
        </p:cxnSp>
      </p:grpSp>
      <p:cxnSp>
        <p:nvCxnSpPr>
          <p:cNvPr id="85" name="Gerader Verbinder 84"/>
          <p:cNvCxnSpPr/>
          <p:nvPr/>
        </p:nvCxnSpPr>
        <p:spPr>
          <a:xfrm>
            <a:off x="422748" y="3762375"/>
            <a:ext cx="11086446" cy="57150"/>
          </a:xfrm>
          <a:prstGeom prst="line">
            <a:avLst/>
          </a:prstGeom>
          <a:ln w="12700">
            <a:solidFill>
              <a:schemeClr val="tx2"/>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8985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smtClean="0"/>
              <a:t>März: Realisierung der Formulare V2 Kostenrechnung und Tarife auf REF und ABN</a:t>
            </a:r>
          </a:p>
          <a:p>
            <a:pPr lvl="1"/>
            <a:r>
              <a:rPr lang="de-CH" dirty="0" smtClean="0"/>
              <a:t>Technische Workshops am 16., 22. und 23. März</a:t>
            </a:r>
          </a:p>
          <a:p>
            <a:pPr lvl="1"/>
            <a:r>
              <a:rPr lang="de-CH" dirty="0" smtClean="0"/>
              <a:t>Öffnen ABN in Beta-Version zum Testen für interessierte User</a:t>
            </a:r>
          </a:p>
          <a:p>
            <a:r>
              <a:rPr lang="de-CH" dirty="0" smtClean="0"/>
              <a:t>April: Realisierung auf der PROD</a:t>
            </a:r>
          </a:p>
          <a:p>
            <a:pPr lvl="1"/>
            <a:r>
              <a:rPr lang="de-CH" dirty="0" smtClean="0"/>
              <a:t>Finale Version zum Testen für interessierte User auf ABN</a:t>
            </a:r>
          </a:p>
          <a:p>
            <a:pPr lvl="1"/>
            <a:r>
              <a:rPr lang="de-CH" dirty="0" smtClean="0"/>
              <a:t>Publikation der definitiven </a:t>
            </a:r>
            <a:r>
              <a:rPr lang="de-CH" dirty="0" err="1" smtClean="0"/>
              <a:t>xml</a:t>
            </a:r>
            <a:r>
              <a:rPr lang="de-CH" dirty="0" smtClean="0"/>
              <a:t>-Vorlagen</a:t>
            </a:r>
          </a:p>
          <a:p>
            <a:r>
              <a:rPr lang="de-CH" dirty="0" smtClean="0"/>
              <a:t>Anfang Mai: Freigabe der PROD für die Erhebung 2022 und Einladung Netzbetreiber zum Ausfüllen der Formulare Kostenrechnung und Tarife 2022</a:t>
            </a:r>
          </a:p>
          <a:p>
            <a:r>
              <a:rPr lang="de-CH" dirty="0" smtClean="0"/>
              <a:t>Informationsveranstaltungen für die Netzbetreiber ab April bis Juni </a:t>
            </a:r>
          </a:p>
          <a:p>
            <a:r>
              <a:rPr lang="de-CH" dirty="0" smtClean="0"/>
              <a:t>Tutorials / KoRe </a:t>
            </a:r>
            <a:r>
              <a:rPr lang="de-CH" dirty="0" err="1" smtClean="0"/>
              <a:t>Refresher</a:t>
            </a:r>
            <a:r>
              <a:rPr lang="de-CH" dirty="0" smtClean="0"/>
              <a:t> für die Netzbetreiber im Mai</a:t>
            </a:r>
          </a:p>
          <a:p>
            <a:r>
              <a:rPr lang="de-CH" dirty="0" smtClean="0"/>
              <a:t>Einreichefrist 31. August 2022 für Tarife und Kostenrechnung 2023</a:t>
            </a:r>
          </a:p>
          <a:p>
            <a:r>
              <a:rPr lang="de-CH" dirty="0" smtClean="0"/>
              <a:t>Anfang September: Publikation der Tarife 2023 auf der Strompreiswebseite</a:t>
            </a:r>
          </a:p>
          <a:p>
            <a:r>
              <a:rPr lang="de-CH" dirty="0" smtClean="0"/>
              <a:t>Oktober: Qualitäts- und Compliance-Runde wo nötig =&gt; KoRe 2022 aus Ressourcengründen im April/Mai 2022</a:t>
            </a:r>
          </a:p>
          <a:p>
            <a:endParaRPr lang="de-CH" dirty="0"/>
          </a:p>
        </p:txBody>
      </p:sp>
      <p:sp>
        <p:nvSpPr>
          <p:cNvPr id="3" name="Titel 2"/>
          <p:cNvSpPr>
            <a:spLocks noGrp="1"/>
          </p:cNvSpPr>
          <p:nvPr>
            <p:ph type="title"/>
          </p:nvPr>
        </p:nvSpPr>
        <p:spPr/>
        <p:txBody>
          <a:bodyPr/>
          <a:lstStyle/>
          <a:p>
            <a:r>
              <a:rPr lang="de-CH" dirty="0" smtClean="0"/>
              <a:t>Fahrplan Erhebungen 2022</a:t>
            </a:r>
            <a:endParaRPr lang="de-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14</a:t>
            </a:fld>
            <a:endParaRPr lang="de-CH"/>
          </a:p>
        </p:txBody>
      </p:sp>
      <p:sp>
        <p:nvSpPr>
          <p:cNvPr id="5" name="Fußzeilenplatzhalter 4"/>
          <p:cNvSpPr>
            <a:spLocks noGrp="1"/>
          </p:cNvSpPr>
          <p:nvPr>
            <p:ph type="ftr" sz="quarter" idx="11"/>
          </p:nvPr>
        </p:nvSpPr>
        <p:spPr/>
        <p:txBody>
          <a:bodyPr/>
          <a:lstStyle/>
          <a:p>
            <a:r>
              <a:rPr lang="de-CH" dirty="0"/>
              <a:t>Workshop KoRe / Tarife V2 • Bern / Online • März 2022</a:t>
            </a:r>
          </a:p>
        </p:txBody>
      </p:sp>
    </p:spTree>
    <p:extLst>
      <p:ext uri="{BB962C8B-B14F-4D97-AF65-F5344CB8AC3E}">
        <p14:creationId xmlns:p14="http://schemas.microsoft.com/office/powerpoint/2010/main" val="1786947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smtClean="0"/>
              <a:t>Ab ca. 25. März kann auf der ABN mit testen gestartet werden </a:t>
            </a:r>
          </a:p>
          <a:p>
            <a:endParaRPr lang="de-CH" dirty="0"/>
          </a:p>
          <a:p>
            <a:pPr marL="0" indent="0">
              <a:buNone/>
            </a:pPr>
            <a:r>
              <a:rPr lang="de-CH" dirty="0" smtClean="0"/>
              <a:t>	</a:t>
            </a:r>
            <a:r>
              <a:rPr lang="de-CH" dirty="0" smtClean="0">
                <a:hlinkClick r:id="rId2"/>
              </a:rPr>
              <a:t>https</a:t>
            </a:r>
            <a:r>
              <a:rPr lang="de-CH" dirty="0">
                <a:hlinkClick r:id="rId2"/>
              </a:rPr>
              <a:t>://</a:t>
            </a:r>
            <a:r>
              <a:rPr lang="de-CH" dirty="0" smtClean="0">
                <a:hlinkClick r:id="rId2"/>
              </a:rPr>
              <a:t>www.elcomdata-a.admin.ch</a:t>
            </a:r>
            <a:r>
              <a:rPr lang="de-CH" dirty="0" smtClean="0"/>
              <a:t> </a:t>
            </a:r>
          </a:p>
          <a:p>
            <a:pPr marL="0" indent="0">
              <a:buNone/>
            </a:pPr>
            <a:endParaRPr lang="de-CH" dirty="0"/>
          </a:p>
          <a:p>
            <a:r>
              <a:rPr lang="de-CH" dirty="0" smtClean="0"/>
              <a:t>Sie können mit einem Test-Account arbeiten. Wenn Sie solche benötigen, melden Sie sich bitte unter </a:t>
            </a:r>
            <a:r>
              <a:rPr lang="de-CH" dirty="0" smtClean="0">
                <a:hlinkClick r:id="rId3"/>
              </a:rPr>
              <a:t>data@elcom.admin.ch</a:t>
            </a:r>
            <a:endParaRPr lang="de-CH" dirty="0" smtClean="0"/>
          </a:p>
          <a:p>
            <a:endParaRPr lang="de-CH" dirty="0"/>
          </a:p>
          <a:p>
            <a:r>
              <a:rPr lang="de-CH" dirty="0" smtClean="0"/>
              <a:t>Bemerkung: die ABN ist bereits offen, enthält aber noch nicht die neuen Formulare bzw. die Anpassungen. Diese werden u.U. ab obigem Termin als 2022 geführt und erst später als neue Formulare 2023 aufgenommen.</a:t>
            </a:r>
          </a:p>
          <a:p>
            <a:endParaRPr lang="de-CH" dirty="0"/>
          </a:p>
          <a:p>
            <a:endParaRPr lang="de-CH" dirty="0"/>
          </a:p>
        </p:txBody>
      </p:sp>
      <p:sp>
        <p:nvSpPr>
          <p:cNvPr id="3" name="Titel 2"/>
          <p:cNvSpPr>
            <a:spLocks noGrp="1"/>
          </p:cNvSpPr>
          <p:nvPr>
            <p:ph type="title"/>
          </p:nvPr>
        </p:nvSpPr>
        <p:spPr/>
        <p:txBody>
          <a:bodyPr/>
          <a:lstStyle/>
          <a:p>
            <a:r>
              <a:rPr lang="de-CH" dirty="0" smtClean="0"/>
              <a:t>Testen auf ABN</a:t>
            </a:r>
            <a:endParaRPr lang="de-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15</a:t>
            </a:fld>
            <a:endParaRPr lang="de-CH"/>
          </a:p>
        </p:txBody>
      </p:sp>
      <p:sp>
        <p:nvSpPr>
          <p:cNvPr id="5" name="Fußzeilenplatzhalter 4"/>
          <p:cNvSpPr>
            <a:spLocks noGrp="1"/>
          </p:cNvSpPr>
          <p:nvPr>
            <p:ph type="ftr" sz="quarter" idx="11"/>
          </p:nvPr>
        </p:nvSpPr>
        <p:spPr/>
        <p:txBody>
          <a:bodyPr/>
          <a:lstStyle/>
          <a:p>
            <a:r>
              <a:rPr lang="de-CH" dirty="0"/>
              <a:t>Workshop KoRe / Tarife V2 • Bern / Online • März 2022</a:t>
            </a:r>
          </a:p>
        </p:txBody>
      </p:sp>
    </p:spTree>
    <p:extLst>
      <p:ext uri="{BB962C8B-B14F-4D97-AF65-F5344CB8AC3E}">
        <p14:creationId xmlns:p14="http://schemas.microsoft.com/office/powerpoint/2010/main" val="1599803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3"/>
          <p:cNvSpPr>
            <a:spLocks noGrp="1"/>
          </p:cNvSpPr>
          <p:nvPr>
            <p:ph idx="1"/>
          </p:nvPr>
        </p:nvSpPr>
        <p:spPr/>
        <p:txBody>
          <a:bodyPr/>
          <a:lstStyle/>
          <a:p>
            <a:endParaRPr lang="de-CH" dirty="0" smtClean="0"/>
          </a:p>
          <a:p>
            <a:endParaRPr lang="de-CH" dirty="0"/>
          </a:p>
          <a:p>
            <a:endParaRPr lang="de-CH" dirty="0" smtClean="0"/>
          </a:p>
          <a:p>
            <a:endParaRPr lang="de-CH" dirty="0" smtClean="0"/>
          </a:p>
          <a:p>
            <a:r>
              <a:rPr lang="de-CH" dirty="0" smtClean="0"/>
              <a:t>info@elcom.admin.ch</a:t>
            </a:r>
          </a:p>
          <a:p>
            <a:r>
              <a:rPr lang="de-CH" dirty="0" smtClean="0"/>
              <a:t>www.elcom.admin.ch</a:t>
            </a:r>
          </a:p>
          <a:p>
            <a:endParaRPr lang="de-CH" dirty="0"/>
          </a:p>
        </p:txBody>
      </p:sp>
      <p:sp>
        <p:nvSpPr>
          <p:cNvPr id="6" name="Titel 5"/>
          <p:cNvSpPr>
            <a:spLocks noGrp="1"/>
          </p:cNvSpPr>
          <p:nvPr>
            <p:ph type="title"/>
          </p:nvPr>
        </p:nvSpPr>
        <p:spPr/>
        <p:txBody>
          <a:bodyPr/>
          <a:lstStyle/>
          <a:p>
            <a:r>
              <a:rPr lang="de-CH" dirty="0"/>
              <a:t>Herzlichen Dank für Ihre Aufmerksamkeit!</a:t>
            </a:r>
          </a:p>
        </p:txBody>
      </p:sp>
      <p:sp>
        <p:nvSpPr>
          <p:cNvPr id="9" name="Foliennummernplatzhalter 6"/>
          <p:cNvSpPr>
            <a:spLocks noGrp="1"/>
          </p:cNvSpPr>
          <p:nvPr>
            <p:ph type="sldNum" sz="quarter" idx="12"/>
          </p:nvPr>
        </p:nvSpPr>
        <p:spPr>
          <a:xfrm>
            <a:off x="10829373" y="6454588"/>
            <a:ext cx="871828" cy="266888"/>
          </a:xfrm>
        </p:spPr>
        <p:txBody>
          <a:bodyPr/>
          <a:lstStyle/>
          <a:p>
            <a:fld id="{EA1EA096-0471-4A5C-A296-789EA7ECDBC6}" type="slidenum">
              <a:rPr lang="de-CH" smtClean="0"/>
              <a:pPr/>
              <a:t>16</a:t>
            </a:fld>
            <a:endParaRPr lang="de-CH" dirty="0"/>
          </a:p>
        </p:txBody>
      </p:sp>
    </p:spTree>
    <p:extLst>
      <p:ext uri="{BB962C8B-B14F-4D97-AF65-F5344CB8AC3E}">
        <p14:creationId xmlns:p14="http://schemas.microsoft.com/office/powerpoint/2010/main" val="32899831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smtClean="0"/>
              <a:t>Sound-Check</a:t>
            </a:r>
          </a:p>
          <a:p>
            <a:r>
              <a:rPr lang="de-CH" dirty="0" smtClean="0"/>
              <a:t>Überblick über das Projekt</a:t>
            </a:r>
          </a:p>
          <a:p>
            <a:r>
              <a:rPr lang="de-CH" dirty="0" smtClean="0"/>
              <a:t>Ausblick Q4-2022</a:t>
            </a:r>
          </a:p>
          <a:p>
            <a:r>
              <a:rPr lang="de-CH" dirty="0"/>
              <a:t>Online Formulare Kostenrechnung und Tarife 2023 – das Wichtigste im </a:t>
            </a:r>
            <a:r>
              <a:rPr lang="de-CH" dirty="0" smtClean="0"/>
              <a:t>Überblick</a:t>
            </a:r>
          </a:p>
          <a:p>
            <a:r>
              <a:rPr lang="de-CH" dirty="0" smtClean="0"/>
              <a:t>Tipps und Tricks </a:t>
            </a:r>
          </a:p>
          <a:p>
            <a:r>
              <a:rPr lang="de-CH" dirty="0" err="1" smtClean="0"/>
              <a:t>Reminder</a:t>
            </a:r>
            <a:r>
              <a:rPr lang="de-CH" dirty="0" smtClean="0"/>
              <a:t> / die wichtigsten Regeln auf einen Blick</a:t>
            </a:r>
          </a:p>
          <a:p>
            <a:r>
              <a:rPr lang="de-CH" dirty="0" smtClean="0"/>
              <a:t>Terminplan 2022</a:t>
            </a:r>
          </a:p>
          <a:p>
            <a:r>
              <a:rPr lang="de-CH" dirty="0" smtClean="0"/>
              <a:t>Fragen und </a:t>
            </a:r>
            <a:r>
              <a:rPr lang="de-CH" dirty="0"/>
              <a:t>Arbeiten am </a:t>
            </a:r>
            <a:r>
              <a:rPr lang="de-CH" dirty="0" smtClean="0"/>
              <a:t>Formular</a:t>
            </a:r>
          </a:p>
          <a:p>
            <a:r>
              <a:rPr lang="de-CH" dirty="0" smtClean="0"/>
              <a:t>Pause etwa 11 Uhr</a:t>
            </a:r>
            <a:endParaRPr lang="de-CH" dirty="0"/>
          </a:p>
          <a:p>
            <a:endParaRPr lang="de-CH" dirty="0" smtClean="0"/>
          </a:p>
          <a:p>
            <a:endParaRPr lang="de-CH" dirty="0"/>
          </a:p>
        </p:txBody>
      </p:sp>
      <p:sp>
        <p:nvSpPr>
          <p:cNvPr id="3" name="Titel 2"/>
          <p:cNvSpPr>
            <a:spLocks noGrp="1"/>
          </p:cNvSpPr>
          <p:nvPr>
            <p:ph type="title"/>
          </p:nvPr>
        </p:nvSpPr>
        <p:spPr/>
        <p:txBody>
          <a:bodyPr/>
          <a:lstStyle/>
          <a:p>
            <a:r>
              <a:rPr lang="de-CH" dirty="0" smtClean="0"/>
              <a:t>Agenda</a:t>
            </a:r>
            <a:endParaRPr lang="de-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2</a:t>
            </a:fld>
            <a:endParaRPr lang="de-CH"/>
          </a:p>
        </p:txBody>
      </p:sp>
      <p:sp>
        <p:nvSpPr>
          <p:cNvPr id="5" name="Fußzeilenplatzhalter 4"/>
          <p:cNvSpPr>
            <a:spLocks noGrp="1"/>
          </p:cNvSpPr>
          <p:nvPr>
            <p:ph type="ftr" sz="quarter" idx="11"/>
          </p:nvPr>
        </p:nvSpPr>
        <p:spPr/>
        <p:txBody>
          <a:bodyPr/>
          <a:lstStyle/>
          <a:p>
            <a:r>
              <a:rPr lang="de-CH" dirty="0"/>
              <a:t>Workshop KoRe / Tarife V2 • Bern / Online • März 2022</a:t>
            </a:r>
          </a:p>
        </p:txBody>
      </p:sp>
      <p:sp>
        <p:nvSpPr>
          <p:cNvPr id="6" name="Textfeld 5"/>
          <p:cNvSpPr txBox="1"/>
          <p:nvPr/>
        </p:nvSpPr>
        <p:spPr>
          <a:xfrm>
            <a:off x="1638300" y="4514850"/>
            <a:ext cx="9191073" cy="1200329"/>
          </a:xfrm>
          <a:prstGeom prst="rect">
            <a:avLst/>
          </a:prstGeom>
          <a:noFill/>
        </p:spPr>
        <p:txBody>
          <a:bodyPr wrap="square" rtlCol="0">
            <a:spAutoFit/>
          </a:bodyPr>
          <a:lstStyle/>
          <a:p>
            <a:endParaRPr lang="de-CH" dirty="0" smtClean="0">
              <a:solidFill>
                <a:schemeClr val="tx2">
                  <a:lumMod val="75000"/>
                </a:schemeClr>
              </a:solidFill>
            </a:endParaRPr>
          </a:p>
          <a:p>
            <a:r>
              <a:rPr lang="de-CH" dirty="0" smtClean="0">
                <a:solidFill>
                  <a:schemeClr val="tx2">
                    <a:lumMod val="75000"/>
                  </a:schemeClr>
                </a:solidFill>
              </a:rPr>
              <a:t>Disclaimer: Bitte beachten Sie, dass derzeit intensiv an der Realisierung der V2 der Formulare Tarife und Kostenrechnung gearbeitet wird und daher verschiedene Funktionen noch nicht oder noch nicht vollständig in den Formularen vorhanden sind.</a:t>
            </a:r>
            <a:endParaRPr lang="de-CH" dirty="0">
              <a:solidFill>
                <a:schemeClr val="tx2">
                  <a:lumMod val="75000"/>
                </a:schemeClr>
              </a:solidFill>
            </a:endParaRPr>
          </a:p>
        </p:txBody>
      </p:sp>
    </p:spTree>
    <p:extLst>
      <p:ext uri="{BB962C8B-B14F-4D97-AF65-F5344CB8AC3E}">
        <p14:creationId xmlns:p14="http://schemas.microsoft.com/office/powerpoint/2010/main" val="2789441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CH" dirty="0" smtClean="0"/>
              <a:t>Übersicht: Die Komponenten von EDES und die Realisierungseinheiten	</a:t>
            </a:r>
            <a:endParaRPr lang="de-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3</a:t>
            </a:fld>
            <a:endParaRPr lang="de-CH"/>
          </a:p>
        </p:txBody>
      </p:sp>
      <p:pic>
        <p:nvPicPr>
          <p:cNvPr id="31" name="Grafik 30"/>
          <p:cNvPicPr>
            <a:picLocks noChangeAspect="1"/>
          </p:cNvPicPr>
          <p:nvPr/>
        </p:nvPicPr>
        <p:blipFill>
          <a:blip r:embed="rId2"/>
          <a:stretch>
            <a:fillRect/>
          </a:stretch>
        </p:blipFill>
        <p:spPr>
          <a:xfrm>
            <a:off x="8959251" y="3319239"/>
            <a:ext cx="3108923" cy="1717891"/>
          </a:xfrm>
          <a:prstGeom prst="rect">
            <a:avLst/>
          </a:prstGeom>
          <a:ln>
            <a:solidFill>
              <a:schemeClr val="bg1">
                <a:lumMod val="75000"/>
              </a:schemeClr>
            </a:solidFill>
          </a:ln>
        </p:spPr>
      </p:pic>
      <p:pic>
        <p:nvPicPr>
          <p:cNvPr id="32" name="Grafik 31"/>
          <p:cNvPicPr>
            <a:picLocks noChangeAspect="1"/>
          </p:cNvPicPr>
          <p:nvPr/>
        </p:nvPicPr>
        <p:blipFill>
          <a:blip r:embed="rId3"/>
          <a:stretch>
            <a:fillRect/>
          </a:stretch>
        </p:blipFill>
        <p:spPr>
          <a:xfrm>
            <a:off x="596732" y="3455056"/>
            <a:ext cx="4456145" cy="2385330"/>
          </a:xfrm>
          <a:prstGeom prst="rect">
            <a:avLst/>
          </a:prstGeom>
        </p:spPr>
      </p:pic>
      <p:pic>
        <p:nvPicPr>
          <p:cNvPr id="30" name="Grafik 29"/>
          <p:cNvPicPr>
            <a:picLocks noChangeAspect="1"/>
          </p:cNvPicPr>
          <p:nvPr/>
        </p:nvPicPr>
        <p:blipFill rotWithShape="1">
          <a:blip r:embed="rId4"/>
          <a:srcRect t="5858" r="5639"/>
          <a:stretch/>
        </p:blipFill>
        <p:spPr>
          <a:xfrm rot="18444253">
            <a:off x="6948898" y="5607117"/>
            <a:ext cx="1469641" cy="1015085"/>
          </a:xfrm>
          <a:prstGeom prst="rect">
            <a:avLst/>
          </a:prstGeom>
          <a:ln>
            <a:solidFill>
              <a:schemeClr val="bg1">
                <a:lumMod val="75000"/>
              </a:schemeClr>
            </a:solidFill>
          </a:ln>
        </p:spPr>
      </p:pic>
      <p:sp>
        <p:nvSpPr>
          <p:cNvPr id="33" name="Rechteck 32"/>
          <p:cNvSpPr/>
          <p:nvPr/>
        </p:nvSpPr>
        <p:spPr>
          <a:xfrm>
            <a:off x="2574087" y="5741028"/>
            <a:ext cx="2478790" cy="830997"/>
          </a:xfrm>
          <a:prstGeom prst="rect">
            <a:avLst/>
          </a:prstGeom>
        </p:spPr>
        <p:txBody>
          <a:bodyPr wrap="square">
            <a:spAutoFit/>
          </a:bodyPr>
          <a:lstStyle/>
          <a:p>
            <a:pPr algn="r"/>
            <a:r>
              <a:rPr lang="de-CH" altLang="de-DE" sz="1600" dirty="0">
                <a:solidFill>
                  <a:schemeClr val="tx2"/>
                </a:solidFill>
              </a:rPr>
              <a:t>Online-Formulare </a:t>
            </a:r>
          </a:p>
          <a:p>
            <a:pPr algn="r"/>
            <a:r>
              <a:rPr lang="de-CH" altLang="de-DE" sz="1600" dirty="0">
                <a:solidFill>
                  <a:schemeClr val="tx2"/>
                </a:solidFill>
              </a:rPr>
              <a:t>Tarife, KoRe, Qualität, </a:t>
            </a:r>
          </a:p>
          <a:p>
            <a:pPr algn="r"/>
            <a:r>
              <a:rPr lang="de-CH" altLang="de-DE" sz="1600" dirty="0">
                <a:solidFill>
                  <a:schemeClr val="tx2"/>
                </a:solidFill>
              </a:rPr>
              <a:t>Wechselrate</a:t>
            </a:r>
          </a:p>
        </p:txBody>
      </p:sp>
      <p:pic>
        <p:nvPicPr>
          <p:cNvPr id="2" name="Grafik 1"/>
          <p:cNvPicPr>
            <a:picLocks noChangeAspect="1"/>
          </p:cNvPicPr>
          <p:nvPr/>
        </p:nvPicPr>
        <p:blipFill>
          <a:blip r:embed="rId5"/>
          <a:stretch>
            <a:fillRect/>
          </a:stretch>
        </p:blipFill>
        <p:spPr>
          <a:xfrm>
            <a:off x="1488079" y="1286096"/>
            <a:ext cx="3728568" cy="1488537"/>
          </a:xfrm>
          <a:prstGeom prst="rect">
            <a:avLst/>
          </a:prstGeom>
          <a:ln>
            <a:solidFill>
              <a:schemeClr val="bg1">
                <a:lumMod val="75000"/>
              </a:schemeClr>
            </a:solidFill>
          </a:ln>
        </p:spPr>
      </p:pic>
      <p:pic>
        <p:nvPicPr>
          <p:cNvPr id="7" name="Grafik 6"/>
          <p:cNvPicPr>
            <a:picLocks noChangeAspect="1"/>
          </p:cNvPicPr>
          <p:nvPr/>
        </p:nvPicPr>
        <p:blipFill>
          <a:blip r:embed="rId6"/>
          <a:stretch>
            <a:fillRect/>
          </a:stretch>
        </p:blipFill>
        <p:spPr>
          <a:xfrm>
            <a:off x="5868023" y="1347010"/>
            <a:ext cx="5344758" cy="1345837"/>
          </a:xfrm>
          <a:prstGeom prst="rect">
            <a:avLst/>
          </a:prstGeom>
          <a:ln>
            <a:solidFill>
              <a:schemeClr val="bg1">
                <a:lumMod val="75000"/>
              </a:schemeClr>
            </a:solidFill>
          </a:ln>
        </p:spPr>
      </p:pic>
      <p:sp>
        <p:nvSpPr>
          <p:cNvPr id="5" name="Textfeld 4"/>
          <p:cNvSpPr txBox="1"/>
          <p:nvPr/>
        </p:nvSpPr>
        <p:spPr>
          <a:xfrm>
            <a:off x="1488079" y="2862666"/>
            <a:ext cx="3848169" cy="369332"/>
          </a:xfrm>
          <a:prstGeom prst="rect">
            <a:avLst/>
          </a:prstGeom>
          <a:solidFill>
            <a:srgbClr val="FFF0C2"/>
          </a:solidFill>
        </p:spPr>
        <p:txBody>
          <a:bodyPr wrap="none" rtlCol="0">
            <a:spAutoFit/>
          </a:bodyPr>
          <a:lstStyle>
            <a:defPPr>
              <a:defRPr lang="de-DE"/>
            </a:defPPr>
            <a:lvl1pPr>
              <a:defRPr>
                <a:solidFill>
                  <a:schemeClr val="tx2"/>
                </a:solidFill>
              </a:defRPr>
            </a:lvl1pPr>
          </a:lstStyle>
          <a:p>
            <a:r>
              <a:rPr lang="de-CH" dirty="0"/>
              <a:t>RE 2: e-GOV / Frontoffice Prozesse</a:t>
            </a:r>
          </a:p>
        </p:txBody>
      </p:sp>
      <p:sp>
        <p:nvSpPr>
          <p:cNvPr id="21" name="Textfeld 20"/>
          <p:cNvSpPr txBox="1"/>
          <p:nvPr/>
        </p:nvSpPr>
        <p:spPr>
          <a:xfrm>
            <a:off x="86207" y="5929994"/>
            <a:ext cx="2621230" cy="369332"/>
          </a:xfrm>
          <a:prstGeom prst="rect">
            <a:avLst/>
          </a:prstGeom>
          <a:solidFill>
            <a:srgbClr val="FFF0C2"/>
          </a:solidFill>
        </p:spPr>
        <p:txBody>
          <a:bodyPr wrap="none" rtlCol="0">
            <a:spAutoFit/>
          </a:bodyPr>
          <a:lstStyle>
            <a:defPPr>
              <a:defRPr lang="de-DE"/>
            </a:defPPr>
            <a:lvl1pPr>
              <a:defRPr>
                <a:solidFill>
                  <a:schemeClr val="tx2"/>
                </a:solidFill>
              </a:defRPr>
            </a:lvl1pPr>
          </a:lstStyle>
          <a:p>
            <a:r>
              <a:rPr lang="de-CH" dirty="0"/>
              <a:t>RE 3: Online-Formulare</a:t>
            </a:r>
          </a:p>
        </p:txBody>
      </p:sp>
      <p:sp>
        <p:nvSpPr>
          <p:cNvPr id="22" name="Textfeld 21"/>
          <p:cNvSpPr txBox="1"/>
          <p:nvPr/>
        </p:nvSpPr>
        <p:spPr>
          <a:xfrm>
            <a:off x="8639332" y="5597170"/>
            <a:ext cx="2542006" cy="646331"/>
          </a:xfrm>
          <a:prstGeom prst="rect">
            <a:avLst/>
          </a:prstGeom>
          <a:solidFill>
            <a:srgbClr val="FFF0C2"/>
          </a:solidFill>
        </p:spPr>
        <p:txBody>
          <a:bodyPr wrap="square" rtlCol="0">
            <a:spAutoFit/>
          </a:bodyPr>
          <a:lstStyle>
            <a:defPPr>
              <a:defRPr lang="de-DE"/>
            </a:defPPr>
            <a:lvl1pPr>
              <a:defRPr>
                <a:solidFill>
                  <a:schemeClr val="tx2"/>
                </a:solidFill>
              </a:defRPr>
            </a:lvl1pPr>
          </a:lstStyle>
          <a:p>
            <a:r>
              <a:rPr lang="de-CH" dirty="0"/>
              <a:t>RE 4: Auswertungen / Datenanalyse</a:t>
            </a:r>
          </a:p>
        </p:txBody>
      </p:sp>
      <p:sp>
        <p:nvSpPr>
          <p:cNvPr id="23" name="Textfeld 22"/>
          <p:cNvSpPr txBox="1"/>
          <p:nvPr/>
        </p:nvSpPr>
        <p:spPr>
          <a:xfrm>
            <a:off x="9326710" y="4952484"/>
            <a:ext cx="2852063" cy="369332"/>
          </a:xfrm>
          <a:prstGeom prst="rect">
            <a:avLst/>
          </a:prstGeom>
          <a:solidFill>
            <a:srgbClr val="FFF0C2"/>
          </a:solidFill>
        </p:spPr>
        <p:txBody>
          <a:bodyPr wrap="none" rtlCol="0">
            <a:spAutoFit/>
          </a:bodyPr>
          <a:lstStyle>
            <a:defPPr>
              <a:defRPr lang="de-DE"/>
            </a:defPPr>
            <a:lvl1pPr>
              <a:defRPr>
                <a:solidFill>
                  <a:schemeClr val="tx2"/>
                </a:solidFill>
              </a:defRPr>
            </a:lvl1pPr>
          </a:lstStyle>
          <a:p>
            <a:r>
              <a:rPr lang="de-CH" dirty="0"/>
              <a:t>RE 1: Strompreiswebseite</a:t>
            </a:r>
          </a:p>
        </p:txBody>
      </p:sp>
      <p:sp>
        <p:nvSpPr>
          <p:cNvPr id="24" name="Textfeld 23"/>
          <p:cNvSpPr txBox="1"/>
          <p:nvPr/>
        </p:nvSpPr>
        <p:spPr>
          <a:xfrm>
            <a:off x="5868023" y="2745229"/>
            <a:ext cx="3822521" cy="369332"/>
          </a:xfrm>
          <a:prstGeom prst="rect">
            <a:avLst/>
          </a:prstGeom>
          <a:solidFill>
            <a:srgbClr val="FFF0C2"/>
          </a:solidFill>
        </p:spPr>
        <p:txBody>
          <a:bodyPr wrap="none" rtlCol="0">
            <a:spAutoFit/>
          </a:bodyPr>
          <a:lstStyle/>
          <a:p>
            <a:r>
              <a:rPr lang="de-CH" dirty="0" smtClean="0">
                <a:solidFill>
                  <a:schemeClr val="tx2"/>
                </a:solidFill>
              </a:rPr>
              <a:t>RE 2: e-GOV / Backoffice Prozesse</a:t>
            </a:r>
            <a:endParaRPr lang="de-CH" dirty="0">
              <a:solidFill>
                <a:schemeClr val="tx2"/>
              </a:solidFill>
            </a:endParaRPr>
          </a:p>
        </p:txBody>
      </p:sp>
      <p:pic>
        <p:nvPicPr>
          <p:cNvPr id="6" name="Grafik 5"/>
          <p:cNvPicPr>
            <a:picLocks noChangeAspect="1"/>
          </p:cNvPicPr>
          <p:nvPr/>
        </p:nvPicPr>
        <p:blipFill rotWithShape="1">
          <a:blip r:embed="rId7"/>
          <a:srcRect l="8462" r="6773" b="6118"/>
          <a:stretch/>
        </p:blipFill>
        <p:spPr>
          <a:xfrm>
            <a:off x="5905500" y="3276847"/>
            <a:ext cx="1857375" cy="2000003"/>
          </a:xfrm>
          <a:prstGeom prst="rect">
            <a:avLst/>
          </a:prstGeom>
        </p:spPr>
      </p:pic>
      <p:sp>
        <p:nvSpPr>
          <p:cNvPr id="12" name="Pfeil nach rechts 11"/>
          <p:cNvSpPr/>
          <p:nvPr/>
        </p:nvSpPr>
        <p:spPr>
          <a:xfrm rot="5400000">
            <a:off x="2902151" y="3594048"/>
            <a:ext cx="647700" cy="190500"/>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6" name="Pfeil nach rechts 25"/>
          <p:cNvSpPr/>
          <p:nvPr/>
        </p:nvSpPr>
        <p:spPr>
          <a:xfrm>
            <a:off x="5112886" y="4468307"/>
            <a:ext cx="647700" cy="190500"/>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7" name="Pfeil nach rechts 26"/>
          <p:cNvSpPr/>
          <p:nvPr/>
        </p:nvSpPr>
        <p:spPr>
          <a:xfrm>
            <a:off x="7980640" y="4124325"/>
            <a:ext cx="868012" cy="217694"/>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8" name="Pfeil nach rechts 27"/>
          <p:cNvSpPr/>
          <p:nvPr/>
        </p:nvSpPr>
        <p:spPr>
          <a:xfrm rot="19059328">
            <a:off x="7620742" y="3335323"/>
            <a:ext cx="868012" cy="217694"/>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34" name="Pfeil nach rechts 33"/>
          <p:cNvSpPr/>
          <p:nvPr/>
        </p:nvSpPr>
        <p:spPr>
          <a:xfrm rot="2122710">
            <a:off x="7775301" y="5140723"/>
            <a:ext cx="868012" cy="217694"/>
          </a:xfrm>
          <a:prstGeom prst="rightArrow">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2534387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endParaRPr lang="de-CH"/>
          </a:p>
        </p:txBody>
      </p:sp>
      <p:sp>
        <p:nvSpPr>
          <p:cNvPr id="3" name="Titel 2"/>
          <p:cNvSpPr>
            <a:spLocks noGrp="1"/>
          </p:cNvSpPr>
          <p:nvPr>
            <p:ph type="title"/>
          </p:nvPr>
        </p:nvSpPr>
        <p:spPr/>
        <p:txBody>
          <a:bodyPr/>
          <a:lstStyle/>
          <a:p>
            <a:r>
              <a:rPr lang="de-CH" dirty="0" smtClean="0"/>
              <a:t>Ausblick Q4/2022: Neues Portal «</a:t>
            </a:r>
            <a:r>
              <a:rPr lang="de-CH" dirty="0" err="1" smtClean="0"/>
              <a:t>eGovernment</a:t>
            </a:r>
            <a:r>
              <a:rPr lang="de-CH" dirty="0" smtClean="0"/>
              <a:t> UVEK»</a:t>
            </a:r>
            <a:endParaRPr lang="de-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4</a:t>
            </a:fld>
            <a:endParaRPr lang="de-CH"/>
          </a:p>
        </p:txBody>
      </p:sp>
      <p:sp>
        <p:nvSpPr>
          <p:cNvPr id="5" name="Fußzeilenplatzhalter 4"/>
          <p:cNvSpPr>
            <a:spLocks noGrp="1"/>
          </p:cNvSpPr>
          <p:nvPr>
            <p:ph type="ftr" sz="quarter" idx="11"/>
          </p:nvPr>
        </p:nvSpPr>
        <p:spPr/>
        <p:txBody>
          <a:bodyPr/>
          <a:lstStyle/>
          <a:p>
            <a:r>
              <a:rPr lang="de-CH" smtClean="0"/>
              <a:t>Titel Referat • Ort • Datum</a:t>
            </a:r>
            <a:endParaRPr lang="de-CH" dirty="0" smtClean="0"/>
          </a:p>
        </p:txBody>
      </p:sp>
      <p:pic>
        <p:nvPicPr>
          <p:cNvPr id="6" name="Grafik 5"/>
          <p:cNvPicPr>
            <a:picLocks noChangeAspect="1"/>
          </p:cNvPicPr>
          <p:nvPr/>
        </p:nvPicPr>
        <p:blipFill rotWithShape="1">
          <a:blip r:embed="rId2"/>
          <a:srcRect r="1905"/>
          <a:stretch/>
        </p:blipFill>
        <p:spPr>
          <a:xfrm>
            <a:off x="-142875" y="1335408"/>
            <a:ext cx="12449175" cy="5386067"/>
          </a:xfrm>
          <a:prstGeom prst="rect">
            <a:avLst/>
          </a:prstGeom>
        </p:spPr>
      </p:pic>
      <p:pic>
        <p:nvPicPr>
          <p:cNvPr id="8" name="Grafik 7"/>
          <p:cNvPicPr>
            <a:picLocks noChangeAspect="1"/>
          </p:cNvPicPr>
          <p:nvPr/>
        </p:nvPicPr>
        <p:blipFill>
          <a:blip r:embed="rId3"/>
          <a:stretch>
            <a:fillRect/>
          </a:stretch>
        </p:blipFill>
        <p:spPr>
          <a:xfrm>
            <a:off x="756629" y="3542403"/>
            <a:ext cx="11160488" cy="2353572"/>
          </a:xfrm>
          <a:prstGeom prst="rect">
            <a:avLst/>
          </a:prstGeom>
        </p:spPr>
      </p:pic>
      <p:pic>
        <p:nvPicPr>
          <p:cNvPr id="9" name="Grafik 8"/>
          <p:cNvPicPr>
            <a:picLocks noChangeAspect="1"/>
          </p:cNvPicPr>
          <p:nvPr/>
        </p:nvPicPr>
        <p:blipFill>
          <a:blip r:embed="rId4"/>
          <a:stretch>
            <a:fillRect/>
          </a:stretch>
        </p:blipFill>
        <p:spPr>
          <a:xfrm>
            <a:off x="9497767" y="101386"/>
            <a:ext cx="2419350" cy="965865"/>
          </a:xfrm>
          <a:prstGeom prst="rect">
            <a:avLst/>
          </a:prstGeom>
          <a:ln>
            <a:solidFill>
              <a:schemeClr val="bg1">
                <a:lumMod val="75000"/>
              </a:schemeClr>
            </a:solidFill>
          </a:ln>
        </p:spPr>
      </p:pic>
    </p:spTree>
    <p:extLst>
      <p:ext uri="{BB962C8B-B14F-4D97-AF65-F5344CB8AC3E}">
        <p14:creationId xmlns:p14="http://schemas.microsoft.com/office/powerpoint/2010/main" val="37435697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smtClean="0"/>
              <a:t>Bisherige Excel-Formulare können weiterhin für ein einfaches Einlesen verwendet werden. ABER: sie werden nicht mehr gewartet, d. h. es bleiben Felder im Online-Formular auszufüllen. Ausserdem liegen sie nur in D vor als technische «Krücke»</a:t>
            </a:r>
          </a:p>
          <a:p>
            <a:endParaRPr lang="de-CH" sz="1000" dirty="0"/>
          </a:p>
          <a:p>
            <a:r>
              <a:rPr lang="de-CH" dirty="0" smtClean="0"/>
              <a:t>Tarife: Gemeindedaten können übertragen werden in alle Kategorien </a:t>
            </a:r>
          </a:p>
          <a:p>
            <a:endParaRPr lang="de-CH" sz="1000" dirty="0"/>
          </a:p>
          <a:p>
            <a:r>
              <a:rPr lang="de-CH" dirty="0" smtClean="0"/>
              <a:t>Neue Gestaltung Import- und Export-Funktionen</a:t>
            </a:r>
          </a:p>
          <a:p>
            <a:endParaRPr lang="de-CH" dirty="0"/>
          </a:p>
          <a:p>
            <a:endParaRPr lang="de-CH" dirty="0" smtClean="0"/>
          </a:p>
          <a:p>
            <a:r>
              <a:rPr lang="de-CH" dirty="0" smtClean="0"/>
              <a:t>Erhöhung der Kommastellen bei Rp./kWh sowie bei Messstellen auf 6 Stellen (Messstellen in Arbeit)</a:t>
            </a:r>
          </a:p>
          <a:p>
            <a:endParaRPr lang="de-CH" sz="1000" dirty="0" smtClean="0"/>
          </a:p>
          <a:p>
            <a:r>
              <a:rPr lang="de-CH" dirty="0" smtClean="0"/>
              <a:t>Versand von Fehlermails aufgehoben</a:t>
            </a:r>
          </a:p>
          <a:p>
            <a:endParaRPr lang="de-CH" sz="1000" dirty="0"/>
          </a:p>
          <a:p>
            <a:r>
              <a:rPr lang="de-CH" dirty="0" smtClean="0"/>
              <a:t>Timeout-Warnung 10 Min. vor Ablauf der Session</a:t>
            </a:r>
          </a:p>
          <a:p>
            <a:endParaRPr lang="de-CH" sz="1000" dirty="0"/>
          </a:p>
          <a:p>
            <a:endParaRPr lang="de-CH" dirty="0" smtClean="0"/>
          </a:p>
          <a:p>
            <a:endParaRPr lang="de-CH" dirty="0"/>
          </a:p>
        </p:txBody>
      </p:sp>
      <p:sp>
        <p:nvSpPr>
          <p:cNvPr id="3" name="Titel 2"/>
          <p:cNvSpPr>
            <a:spLocks noGrp="1"/>
          </p:cNvSpPr>
          <p:nvPr>
            <p:ph type="title"/>
          </p:nvPr>
        </p:nvSpPr>
        <p:spPr/>
        <p:txBody>
          <a:bodyPr/>
          <a:lstStyle/>
          <a:p>
            <a:r>
              <a:rPr lang="de-CH" dirty="0" smtClean="0"/>
              <a:t>Online Formulare Kostenrechnung und Tarife 2023 – das Wichtigste im Überblick (1)</a:t>
            </a:r>
            <a:endParaRPr lang="de-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5</a:t>
            </a:fld>
            <a:endParaRPr lang="de-CH"/>
          </a:p>
        </p:txBody>
      </p:sp>
      <p:sp>
        <p:nvSpPr>
          <p:cNvPr id="5" name="Fußzeilenplatzhalter 4"/>
          <p:cNvSpPr>
            <a:spLocks noGrp="1"/>
          </p:cNvSpPr>
          <p:nvPr>
            <p:ph type="ftr" sz="quarter" idx="11"/>
          </p:nvPr>
        </p:nvSpPr>
        <p:spPr/>
        <p:txBody>
          <a:bodyPr/>
          <a:lstStyle/>
          <a:p>
            <a:r>
              <a:rPr lang="de-CH" dirty="0"/>
              <a:t>Workshop KoRe / Tarife V2 • Bern / Online • März 2022</a:t>
            </a:r>
          </a:p>
        </p:txBody>
      </p:sp>
      <p:pic>
        <p:nvPicPr>
          <p:cNvPr id="6" name="Grafik 5"/>
          <p:cNvPicPr>
            <a:picLocks noChangeAspect="1"/>
          </p:cNvPicPr>
          <p:nvPr/>
        </p:nvPicPr>
        <p:blipFill>
          <a:blip r:embed="rId2"/>
          <a:stretch>
            <a:fillRect/>
          </a:stretch>
        </p:blipFill>
        <p:spPr>
          <a:xfrm>
            <a:off x="344757" y="3743529"/>
            <a:ext cx="5416828" cy="476274"/>
          </a:xfrm>
          <a:prstGeom prst="rect">
            <a:avLst/>
          </a:prstGeom>
        </p:spPr>
      </p:pic>
      <p:pic>
        <p:nvPicPr>
          <p:cNvPr id="7" name="Grafik 6"/>
          <p:cNvPicPr>
            <a:picLocks noChangeAspect="1"/>
          </p:cNvPicPr>
          <p:nvPr/>
        </p:nvPicPr>
        <p:blipFill>
          <a:blip r:embed="rId3"/>
          <a:stretch>
            <a:fillRect/>
          </a:stretch>
        </p:blipFill>
        <p:spPr>
          <a:xfrm>
            <a:off x="5948099" y="3801113"/>
            <a:ext cx="6115364" cy="381020"/>
          </a:xfrm>
          <a:prstGeom prst="rect">
            <a:avLst/>
          </a:prstGeom>
        </p:spPr>
      </p:pic>
      <p:sp>
        <p:nvSpPr>
          <p:cNvPr id="8" name="Rechteck 7"/>
          <p:cNvSpPr/>
          <p:nvPr/>
        </p:nvSpPr>
        <p:spPr>
          <a:xfrm>
            <a:off x="344757" y="3743529"/>
            <a:ext cx="5328954" cy="4762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echteck 8"/>
          <p:cNvSpPr/>
          <p:nvPr/>
        </p:nvSpPr>
        <p:spPr>
          <a:xfrm>
            <a:off x="5838824" y="3743528"/>
            <a:ext cx="6353175" cy="4665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10" name="Grafik 9"/>
          <p:cNvPicPr>
            <a:picLocks noChangeAspect="1"/>
          </p:cNvPicPr>
          <p:nvPr/>
        </p:nvPicPr>
        <p:blipFill>
          <a:blip r:embed="rId4"/>
          <a:stretch>
            <a:fillRect/>
          </a:stretch>
        </p:blipFill>
        <p:spPr>
          <a:xfrm>
            <a:off x="8872276" y="3063436"/>
            <a:ext cx="3178006" cy="308414"/>
          </a:xfrm>
          <a:prstGeom prst="rect">
            <a:avLst/>
          </a:prstGeom>
        </p:spPr>
      </p:pic>
      <p:sp>
        <p:nvSpPr>
          <p:cNvPr id="12" name="Rechteck 11"/>
          <p:cNvSpPr/>
          <p:nvPr/>
        </p:nvSpPr>
        <p:spPr>
          <a:xfrm>
            <a:off x="8801100" y="3023678"/>
            <a:ext cx="3262363" cy="4148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spTree>
    <p:extLst>
      <p:ext uri="{BB962C8B-B14F-4D97-AF65-F5344CB8AC3E}">
        <p14:creationId xmlns:p14="http://schemas.microsoft.com/office/powerpoint/2010/main" val="2937721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a:t>Kostenrechnung: Bei jedem Formularteil ist angegeben, ob es sich um Ist-Werte oder um Planwerte handelt</a:t>
            </a:r>
          </a:p>
          <a:p>
            <a:endParaRPr lang="de-CH" dirty="0" smtClean="0"/>
          </a:p>
          <a:p>
            <a:r>
              <a:rPr lang="de-CH" dirty="0" smtClean="0"/>
              <a:t>Einlesen </a:t>
            </a:r>
            <a:r>
              <a:rPr lang="de-CH" dirty="0"/>
              <a:t>von </a:t>
            </a:r>
            <a:r>
              <a:rPr lang="de-CH" dirty="0" err="1"/>
              <a:t>csv</a:t>
            </a:r>
            <a:r>
              <a:rPr lang="de-CH" dirty="0"/>
              <a:t> bei diversen Tabellen in KoRe: F1.2, F3.1 und F3.2 </a:t>
            </a:r>
          </a:p>
          <a:p>
            <a:endParaRPr lang="de-CH" sz="1000" dirty="0"/>
          </a:p>
          <a:p>
            <a:r>
              <a:rPr lang="de-CH" dirty="0" smtClean="0"/>
              <a:t>F1.2 Dynamik Nachlieger nur wenn «ja»</a:t>
            </a:r>
          </a:p>
          <a:p>
            <a:endParaRPr lang="de-CH" sz="1000" dirty="0"/>
          </a:p>
          <a:p>
            <a:r>
              <a:rPr lang="de-CH" dirty="0" smtClean="0"/>
              <a:t>F2.2 Übrige Anlagen: negative Werte sind zugelassen</a:t>
            </a:r>
          </a:p>
          <a:p>
            <a:endParaRPr lang="de-CH" sz="1000" dirty="0"/>
          </a:p>
          <a:p>
            <a:r>
              <a:rPr lang="de-CH" dirty="0"/>
              <a:t>F2.5 Anschlussbeiträge nur wenn «ja</a:t>
            </a:r>
            <a:r>
              <a:rPr lang="de-CH" dirty="0" smtClean="0"/>
              <a:t>» bei Light und Voll</a:t>
            </a:r>
          </a:p>
          <a:p>
            <a:endParaRPr lang="de-CH" sz="1000" dirty="0"/>
          </a:p>
          <a:p>
            <a:r>
              <a:rPr lang="de-CH" dirty="0" smtClean="0"/>
              <a:t>F3.2 und 3.3: Position 100.1 auch negative Werte zulassen</a:t>
            </a:r>
          </a:p>
          <a:p>
            <a:endParaRPr lang="de-CH" sz="1000" dirty="0"/>
          </a:p>
          <a:p>
            <a:r>
              <a:rPr lang="de-CH" dirty="0" smtClean="0"/>
              <a:t>F4.1, 4.3, 5.1a, 5.3: Neues Feld für Differenzen (in Arbeit)</a:t>
            </a:r>
          </a:p>
          <a:p>
            <a:endParaRPr lang="de-CH" dirty="0" smtClean="0"/>
          </a:p>
          <a:p>
            <a:endParaRPr lang="de-CH" dirty="0" smtClean="0"/>
          </a:p>
          <a:p>
            <a:endParaRPr lang="de-CH" sz="1000" dirty="0"/>
          </a:p>
          <a:p>
            <a:endParaRPr lang="de-CH" dirty="0" smtClean="0"/>
          </a:p>
          <a:p>
            <a:endParaRPr lang="de-CH" dirty="0"/>
          </a:p>
          <a:p>
            <a:endParaRPr lang="de-CH" dirty="0" smtClean="0"/>
          </a:p>
          <a:p>
            <a:endParaRPr lang="de-CH" dirty="0" smtClean="0"/>
          </a:p>
          <a:p>
            <a:endParaRPr lang="de-CH" dirty="0"/>
          </a:p>
          <a:p>
            <a:endParaRPr lang="de-CH" dirty="0" smtClean="0"/>
          </a:p>
          <a:p>
            <a:endParaRPr lang="de-CH" dirty="0"/>
          </a:p>
          <a:p>
            <a:endParaRPr lang="de-CH" dirty="0" smtClean="0"/>
          </a:p>
          <a:p>
            <a:endParaRPr lang="de-CH" dirty="0"/>
          </a:p>
          <a:p>
            <a:pPr marL="0" indent="0">
              <a:buNone/>
            </a:pPr>
            <a:endParaRPr lang="de-CH" dirty="0" smtClean="0"/>
          </a:p>
          <a:p>
            <a:endParaRPr lang="de-CH" dirty="0"/>
          </a:p>
          <a:p>
            <a:endParaRPr lang="de-CH" dirty="0" smtClean="0"/>
          </a:p>
          <a:p>
            <a:endParaRPr lang="de-CH" dirty="0"/>
          </a:p>
        </p:txBody>
      </p:sp>
      <p:sp>
        <p:nvSpPr>
          <p:cNvPr id="3" name="Titel 2"/>
          <p:cNvSpPr>
            <a:spLocks noGrp="1"/>
          </p:cNvSpPr>
          <p:nvPr>
            <p:ph type="title"/>
          </p:nvPr>
        </p:nvSpPr>
        <p:spPr/>
        <p:txBody>
          <a:bodyPr/>
          <a:lstStyle/>
          <a:p>
            <a:r>
              <a:rPr lang="de-CH" dirty="0"/>
              <a:t>Online Formulare Kostenrechnung und Tarife 2023 – das Wichtigste im Überblick </a:t>
            </a:r>
            <a:r>
              <a:rPr lang="de-CH" dirty="0" smtClean="0"/>
              <a:t>(2)</a:t>
            </a:r>
            <a:endParaRPr lang="de-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6</a:t>
            </a:fld>
            <a:endParaRPr lang="de-CH"/>
          </a:p>
        </p:txBody>
      </p:sp>
      <p:sp>
        <p:nvSpPr>
          <p:cNvPr id="5" name="Fußzeilenplatzhalter 4"/>
          <p:cNvSpPr>
            <a:spLocks noGrp="1"/>
          </p:cNvSpPr>
          <p:nvPr>
            <p:ph type="ftr" sz="quarter" idx="11"/>
          </p:nvPr>
        </p:nvSpPr>
        <p:spPr/>
        <p:txBody>
          <a:bodyPr/>
          <a:lstStyle/>
          <a:p>
            <a:r>
              <a:rPr lang="de-CH" dirty="0" smtClean="0"/>
              <a:t>Workshop KoRe / Tarife V2 • Bern / Online • März 2022</a:t>
            </a:r>
            <a:endParaRPr lang="de-CH" dirty="0"/>
          </a:p>
        </p:txBody>
      </p:sp>
      <p:grpSp>
        <p:nvGrpSpPr>
          <p:cNvPr id="9" name="Gruppieren 8"/>
          <p:cNvGrpSpPr/>
          <p:nvPr/>
        </p:nvGrpSpPr>
        <p:grpSpPr>
          <a:xfrm>
            <a:off x="7713261" y="3167056"/>
            <a:ext cx="4373964" cy="666762"/>
            <a:chOff x="7818036" y="2005006"/>
            <a:chExt cx="4373964" cy="666762"/>
          </a:xfrm>
        </p:grpSpPr>
        <p:pic>
          <p:nvPicPr>
            <p:cNvPr id="7" name="Grafik 6"/>
            <p:cNvPicPr>
              <a:picLocks noChangeAspect="1"/>
            </p:cNvPicPr>
            <p:nvPr/>
          </p:nvPicPr>
          <p:blipFill>
            <a:blip r:embed="rId2"/>
            <a:stretch>
              <a:fillRect/>
            </a:stretch>
          </p:blipFill>
          <p:spPr>
            <a:xfrm>
              <a:off x="7818036" y="2005006"/>
              <a:ext cx="4373964" cy="666762"/>
            </a:xfrm>
            <a:prstGeom prst="rect">
              <a:avLst/>
            </a:prstGeom>
          </p:spPr>
        </p:pic>
        <p:sp>
          <p:nvSpPr>
            <p:cNvPr id="8" name="Rechteck 7"/>
            <p:cNvSpPr/>
            <p:nvPr/>
          </p:nvSpPr>
          <p:spPr>
            <a:xfrm>
              <a:off x="7943850" y="2085975"/>
              <a:ext cx="4048125" cy="5048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pic>
        <p:nvPicPr>
          <p:cNvPr id="10" name="Grafik 9"/>
          <p:cNvPicPr>
            <a:picLocks noChangeAspect="1"/>
          </p:cNvPicPr>
          <p:nvPr/>
        </p:nvPicPr>
        <p:blipFill>
          <a:blip r:embed="rId3"/>
          <a:stretch>
            <a:fillRect/>
          </a:stretch>
        </p:blipFill>
        <p:spPr>
          <a:xfrm>
            <a:off x="8981915" y="2157354"/>
            <a:ext cx="3105310" cy="1009702"/>
          </a:xfrm>
          <a:prstGeom prst="rect">
            <a:avLst/>
          </a:prstGeom>
        </p:spPr>
      </p:pic>
      <p:grpSp>
        <p:nvGrpSpPr>
          <p:cNvPr id="15" name="Gruppieren 14"/>
          <p:cNvGrpSpPr/>
          <p:nvPr/>
        </p:nvGrpSpPr>
        <p:grpSpPr>
          <a:xfrm>
            <a:off x="5430006" y="5635573"/>
            <a:ext cx="5713561" cy="819015"/>
            <a:chOff x="5430006" y="5956433"/>
            <a:chExt cx="5713561" cy="819015"/>
          </a:xfrm>
        </p:grpSpPr>
        <p:pic>
          <p:nvPicPr>
            <p:cNvPr id="11" name="Grafik 10"/>
            <p:cNvPicPr>
              <a:picLocks noChangeAspect="1"/>
            </p:cNvPicPr>
            <p:nvPr/>
          </p:nvPicPr>
          <p:blipFill>
            <a:blip r:embed="rId4"/>
            <a:stretch>
              <a:fillRect/>
            </a:stretch>
          </p:blipFill>
          <p:spPr>
            <a:xfrm>
              <a:off x="5625909" y="6032648"/>
              <a:ext cx="5517658" cy="368316"/>
            </a:xfrm>
            <a:prstGeom prst="rect">
              <a:avLst/>
            </a:prstGeom>
          </p:spPr>
        </p:pic>
        <p:sp>
          <p:nvSpPr>
            <p:cNvPr id="12" name="Rechteck 11"/>
            <p:cNvSpPr/>
            <p:nvPr/>
          </p:nvSpPr>
          <p:spPr>
            <a:xfrm>
              <a:off x="5430006" y="5956433"/>
              <a:ext cx="5713561" cy="8190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a:p>
          </p:txBody>
        </p:sp>
      </p:grpSp>
      <p:pic>
        <p:nvPicPr>
          <p:cNvPr id="14" name="Grafik 13"/>
          <p:cNvPicPr>
            <a:picLocks noChangeAspect="1"/>
          </p:cNvPicPr>
          <p:nvPr/>
        </p:nvPicPr>
        <p:blipFill>
          <a:blip r:embed="rId5"/>
          <a:stretch>
            <a:fillRect/>
          </a:stretch>
        </p:blipFill>
        <p:spPr>
          <a:xfrm>
            <a:off x="5387862" y="6093357"/>
            <a:ext cx="5797848" cy="266714"/>
          </a:xfrm>
          <a:prstGeom prst="rect">
            <a:avLst/>
          </a:prstGeom>
        </p:spPr>
      </p:pic>
    </p:spTree>
    <p:extLst>
      <p:ext uri="{BB962C8B-B14F-4D97-AF65-F5344CB8AC3E}">
        <p14:creationId xmlns:p14="http://schemas.microsoft.com/office/powerpoint/2010/main" val="27342916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smtClean="0"/>
              <a:t>Automatisches Speichern bei Seitenwechsel</a:t>
            </a:r>
          </a:p>
          <a:p>
            <a:r>
              <a:rPr lang="de-CH" dirty="0" smtClean="0"/>
              <a:t>Tarife: Einlesen der Vorjahresdaten</a:t>
            </a:r>
          </a:p>
          <a:p>
            <a:r>
              <a:rPr lang="de-CH" dirty="0" smtClean="0"/>
              <a:t>Tarife: Alle Verbrauchskategorien mit 1 Klick auswählen</a:t>
            </a:r>
          </a:p>
          <a:p>
            <a:r>
              <a:rPr lang="de-CH" dirty="0"/>
              <a:t>Dynamik Anpassungen wenn nur Netzkunden bzw. nur </a:t>
            </a:r>
            <a:r>
              <a:rPr lang="de-CH" dirty="0" smtClean="0"/>
              <a:t>Energiekunden</a:t>
            </a:r>
          </a:p>
          <a:p>
            <a:r>
              <a:rPr lang="de-CH" dirty="0" smtClean="0"/>
              <a:t>Kontaktdaten: Name und Funktion 2x und je getrennte Felder</a:t>
            </a:r>
          </a:p>
          <a:p>
            <a:r>
              <a:rPr lang="de-CH" dirty="0" smtClean="0"/>
              <a:t>Light, F2.2 und F2.3: wenn AHK = Null, dann keine weiteren Abfragen (Abschreibungen / Restwerte)</a:t>
            </a:r>
          </a:p>
          <a:p>
            <a:r>
              <a:rPr lang="de-CH" dirty="0"/>
              <a:t>F3.2 Fehlermeldung bezüglich Pos. 1000 «angerechnet in Tarife» / Vergleich mit 3.3 </a:t>
            </a:r>
            <a:r>
              <a:rPr lang="de-CH" dirty="0" smtClean="0"/>
              <a:t>soll neu ein automatischer, aber bearbeitbarer Übertrag werden</a:t>
            </a:r>
          </a:p>
          <a:p>
            <a:r>
              <a:rPr lang="de-CH" dirty="0" smtClean="0"/>
              <a:t>F 3.2 (weitere), Voll-Version: </a:t>
            </a:r>
            <a:r>
              <a:rPr lang="de-CH" dirty="0"/>
              <a:t>T</a:t>
            </a:r>
            <a:r>
              <a:rPr lang="de-CH" dirty="0" smtClean="0"/>
              <a:t>oleranz Summe über allen Netzebenen wird überprüft</a:t>
            </a:r>
          </a:p>
          <a:p>
            <a:r>
              <a:rPr lang="de-CH" dirty="0" smtClean="0"/>
              <a:t>F 3.2 (weitere): Toleranz «eingerechnet in Tarife» (1/3-Regel) wird erhöht</a:t>
            </a:r>
          </a:p>
          <a:p>
            <a:r>
              <a:rPr lang="de-CH" dirty="0"/>
              <a:t>Fehlermeldungen an diversen Orten werden überarbeitet und teilweise neue Compliance-Checks aufgenommen</a:t>
            </a:r>
          </a:p>
          <a:p>
            <a:endParaRPr lang="de-CH" dirty="0" smtClean="0"/>
          </a:p>
          <a:p>
            <a:endParaRPr lang="de-CH" dirty="0" smtClean="0"/>
          </a:p>
          <a:p>
            <a:endParaRPr lang="de-CH" dirty="0" smtClean="0"/>
          </a:p>
          <a:p>
            <a:endParaRPr lang="de-CH" dirty="0" smtClean="0"/>
          </a:p>
          <a:p>
            <a:endParaRPr lang="de-CH" dirty="0"/>
          </a:p>
          <a:p>
            <a:endParaRPr lang="de-CH" dirty="0" smtClean="0"/>
          </a:p>
          <a:p>
            <a:endParaRPr lang="de-CH" dirty="0" smtClean="0"/>
          </a:p>
          <a:p>
            <a:endParaRPr lang="de-CH" dirty="0" smtClean="0"/>
          </a:p>
          <a:p>
            <a:endParaRPr lang="de-CH" dirty="0"/>
          </a:p>
        </p:txBody>
      </p:sp>
      <p:sp>
        <p:nvSpPr>
          <p:cNvPr id="3" name="Titel 2"/>
          <p:cNvSpPr>
            <a:spLocks noGrp="1"/>
          </p:cNvSpPr>
          <p:nvPr>
            <p:ph type="title"/>
          </p:nvPr>
        </p:nvSpPr>
        <p:spPr/>
        <p:txBody>
          <a:bodyPr/>
          <a:lstStyle/>
          <a:p>
            <a:r>
              <a:rPr lang="de-CH" dirty="0" smtClean="0"/>
              <a:t>Anpassungen in Arbeit</a:t>
            </a:r>
            <a:endParaRPr lang="de-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7</a:t>
            </a:fld>
            <a:endParaRPr lang="de-CH"/>
          </a:p>
        </p:txBody>
      </p:sp>
      <p:sp>
        <p:nvSpPr>
          <p:cNvPr id="5" name="Fußzeilenplatzhalter 4"/>
          <p:cNvSpPr>
            <a:spLocks noGrp="1"/>
          </p:cNvSpPr>
          <p:nvPr>
            <p:ph type="ftr" sz="quarter" idx="11"/>
          </p:nvPr>
        </p:nvSpPr>
        <p:spPr/>
        <p:txBody>
          <a:bodyPr/>
          <a:lstStyle/>
          <a:p>
            <a:r>
              <a:rPr lang="de-CH" dirty="0"/>
              <a:t>Workshop KoRe / Tarife V2 • Bern / Online • März 2022</a:t>
            </a:r>
          </a:p>
        </p:txBody>
      </p:sp>
    </p:spTree>
    <p:extLst>
      <p:ext uri="{BB962C8B-B14F-4D97-AF65-F5344CB8AC3E}">
        <p14:creationId xmlns:p14="http://schemas.microsoft.com/office/powerpoint/2010/main" val="4481787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lstStyle/>
          <a:p>
            <a:r>
              <a:rPr lang="de-CH" dirty="0" smtClean="0"/>
              <a:t>Layout </a:t>
            </a:r>
            <a:r>
              <a:rPr lang="de-CH" dirty="0" err="1" smtClean="0"/>
              <a:t>pdf</a:t>
            </a:r>
            <a:r>
              <a:rPr lang="de-CH" dirty="0" smtClean="0"/>
              <a:t> Tarife und KoRe – etwas modifiziert, grössere Anpassungen erfordern Entwicklungszeit</a:t>
            </a:r>
          </a:p>
          <a:p>
            <a:r>
              <a:rPr lang="de-CH" dirty="0"/>
              <a:t>Tarife: Formulare «Standard» und «günstig» in ein einziges Formular nehmen</a:t>
            </a:r>
          </a:p>
          <a:p>
            <a:r>
              <a:rPr lang="de-CH" dirty="0"/>
              <a:t>KoRe: Formulare «Light» und «Voll» in ein einziges Formular </a:t>
            </a:r>
            <a:r>
              <a:rPr lang="de-CH" dirty="0" smtClean="0"/>
              <a:t>nehmen</a:t>
            </a:r>
          </a:p>
          <a:p>
            <a:r>
              <a:rPr lang="de-CH" dirty="0" smtClean="0"/>
              <a:t>Anpassen diverse Tabellen und </a:t>
            </a:r>
            <a:r>
              <a:rPr lang="de-CH" dirty="0" err="1" smtClean="0"/>
              <a:t>Layoutvereinfachungen</a:t>
            </a:r>
            <a:endParaRPr lang="de-CH" dirty="0" smtClean="0"/>
          </a:p>
          <a:p>
            <a:r>
              <a:rPr lang="de-CH" dirty="0" smtClean="0"/>
              <a:t>F3.2 Ist-Werte automatisch in 3.3 übertragen (bearbeitbar) als Basis für die Plankosten </a:t>
            </a:r>
          </a:p>
          <a:p>
            <a:r>
              <a:rPr lang="de-CH" dirty="0"/>
              <a:t>Möglichkeit, ganze Reihen in </a:t>
            </a:r>
            <a:r>
              <a:rPr lang="de-CH" dirty="0" err="1"/>
              <a:t>copy</a:t>
            </a:r>
            <a:r>
              <a:rPr lang="de-CH" dirty="0"/>
              <a:t>-paste </a:t>
            </a:r>
            <a:r>
              <a:rPr lang="de-CH" dirty="0" smtClean="0"/>
              <a:t>auszufüllen (unklar, ob möglich sein wird)</a:t>
            </a:r>
            <a:endParaRPr lang="de-CH" dirty="0"/>
          </a:p>
          <a:p>
            <a:endParaRPr lang="de-CH" dirty="0" smtClean="0"/>
          </a:p>
          <a:p>
            <a:endParaRPr lang="de-CH" dirty="0" smtClean="0"/>
          </a:p>
          <a:p>
            <a:endParaRPr lang="de-CH" dirty="0"/>
          </a:p>
          <a:p>
            <a:endParaRPr lang="de-CH" dirty="0" smtClean="0"/>
          </a:p>
          <a:p>
            <a:endParaRPr lang="de-CH" dirty="0"/>
          </a:p>
        </p:txBody>
      </p:sp>
      <p:sp>
        <p:nvSpPr>
          <p:cNvPr id="3" name="Titel 2"/>
          <p:cNvSpPr>
            <a:spLocks noGrp="1"/>
          </p:cNvSpPr>
          <p:nvPr>
            <p:ph type="title"/>
          </p:nvPr>
        </p:nvSpPr>
        <p:spPr/>
        <p:txBody>
          <a:bodyPr/>
          <a:lstStyle/>
          <a:p>
            <a:r>
              <a:rPr lang="de-CH" dirty="0" smtClean="0"/>
              <a:t>Anpassungen zurückgestellt / In Abklärung</a:t>
            </a:r>
            <a:endParaRPr lang="de-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8</a:t>
            </a:fld>
            <a:endParaRPr lang="de-CH"/>
          </a:p>
        </p:txBody>
      </p:sp>
      <p:sp>
        <p:nvSpPr>
          <p:cNvPr id="5" name="Fußzeilenplatzhalter 4"/>
          <p:cNvSpPr>
            <a:spLocks noGrp="1"/>
          </p:cNvSpPr>
          <p:nvPr>
            <p:ph type="ftr" sz="quarter" idx="11"/>
          </p:nvPr>
        </p:nvSpPr>
        <p:spPr/>
        <p:txBody>
          <a:bodyPr/>
          <a:lstStyle/>
          <a:p>
            <a:r>
              <a:rPr lang="de-CH" dirty="0"/>
              <a:t>Workshop KoRe / Tarife V2 • Bern / Online • März 2022</a:t>
            </a:r>
          </a:p>
        </p:txBody>
      </p:sp>
    </p:spTree>
    <p:extLst>
      <p:ext uri="{BB962C8B-B14F-4D97-AF65-F5344CB8AC3E}">
        <p14:creationId xmlns:p14="http://schemas.microsoft.com/office/powerpoint/2010/main" val="886033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539368" y="1761077"/>
            <a:ext cx="10171357" cy="4403055"/>
          </a:xfrm>
        </p:spPr>
        <p:txBody>
          <a:bodyPr/>
          <a:lstStyle/>
          <a:p>
            <a:r>
              <a:rPr lang="de-CH" dirty="0" smtClean="0"/>
              <a:t>Kostenrechnung: Einlesen Vorjahresdaten – wenig </a:t>
            </a:r>
            <a:r>
              <a:rPr lang="de-CH" dirty="0" err="1" smtClean="0"/>
              <a:t>Payoff</a:t>
            </a:r>
            <a:r>
              <a:rPr lang="de-CH" dirty="0" smtClean="0"/>
              <a:t> für Netzbetreiber, zu viel ist anzupassen</a:t>
            </a:r>
          </a:p>
          <a:p>
            <a:r>
              <a:rPr lang="de-CH" dirty="0"/>
              <a:t>Nach ausgefüllter KoRe (Light/Voll) bleibt eine zweite KoRe im NB-Portal </a:t>
            </a:r>
            <a:r>
              <a:rPr lang="de-CH" dirty="0" smtClean="0"/>
              <a:t>angezeigt (Umsetzung wird in e-GOV neu geprüft)</a:t>
            </a:r>
          </a:p>
          <a:p>
            <a:r>
              <a:rPr lang="de-CH" dirty="0" smtClean="0"/>
              <a:t>Tabulatorsprünge in die Hinweistexte: Diese sind nötig für die barrierefreie Benutzung der Formulare und können daher nicht geändert werden. </a:t>
            </a:r>
          </a:p>
          <a:p>
            <a:endParaRPr lang="de-CH" dirty="0" smtClean="0"/>
          </a:p>
          <a:p>
            <a:endParaRPr lang="de-CH" dirty="0"/>
          </a:p>
        </p:txBody>
      </p:sp>
      <p:sp>
        <p:nvSpPr>
          <p:cNvPr id="3" name="Titel 2"/>
          <p:cNvSpPr>
            <a:spLocks noGrp="1"/>
          </p:cNvSpPr>
          <p:nvPr>
            <p:ph type="title"/>
          </p:nvPr>
        </p:nvSpPr>
        <p:spPr/>
        <p:txBody>
          <a:bodyPr/>
          <a:lstStyle/>
          <a:p>
            <a:r>
              <a:rPr lang="de-CH" dirty="0" smtClean="0"/>
              <a:t>Anpassungen – nicht vorgenommen</a:t>
            </a:r>
            <a:endParaRPr lang="de-CH" dirty="0"/>
          </a:p>
        </p:txBody>
      </p:sp>
      <p:sp>
        <p:nvSpPr>
          <p:cNvPr id="4" name="Foliennummernplatzhalter 3"/>
          <p:cNvSpPr>
            <a:spLocks noGrp="1"/>
          </p:cNvSpPr>
          <p:nvPr>
            <p:ph type="sldNum" sz="quarter" idx="12"/>
          </p:nvPr>
        </p:nvSpPr>
        <p:spPr/>
        <p:txBody>
          <a:bodyPr/>
          <a:lstStyle/>
          <a:p>
            <a:fld id="{EA1EA096-0471-4A5C-A296-789EA7ECDBC6}" type="slidenum">
              <a:rPr lang="de-CH" smtClean="0"/>
              <a:pPr/>
              <a:t>9</a:t>
            </a:fld>
            <a:endParaRPr lang="de-CH"/>
          </a:p>
        </p:txBody>
      </p:sp>
      <p:sp>
        <p:nvSpPr>
          <p:cNvPr id="5" name="Fußzeilenplatzhalter 4"/>
          <p:cNvSpPr>
            <a:spLocks noGrp="1"/>
          </p:cNvSpPr>
          <p:nvPr>
            <p:ph type="ftr" sz="quarter" idx="11"/>
          </p:nvPr>
        </p:nvSpPr>
        <p:spPr/>
        <p:txBody>
          <a:bodyPr/>
          <a:lstStyle/>
          <a:p>
            <a:r>
              <a:rPr lang="de-CH" dirty="0"/>
              <a:t>Workshop KoRe / Tarife V2 • Bern / Online • März 2022</a:t>
            </a:r>
          </a:p>
        </p:txBody>
      </p:sp>
    </p:spTree>
    <p:extLst>
      <p:ext uri="{BB962C8B-B14F-4D97-AF65-F5344CB8AC3E}">
        <p14:creationId xmlns:p14="http://schemas.microsoft.com/office/powerpoint/2010/main" val="806272905"/>
      </p:ext>
    </p:extLst>
  </p:cSld>
  <p:clrMapOvr>
    <a:masterClrMapping/>
  </p:clrMapOvr>
  <p:timing>
    <p:tnLst>
      <p:par>
        <p:cTn id="1" dur="indefinite" restart="never" nodeType="tmRoot"/>
      </p:par>
    </p:tnLst>
  </p:timing>
</p:sld>
</file>

<file path=ppt/theme/theme1.xml><?xml version="1.0" encoding="utf-8"?>
<a:theme xmlns:a="http://schemas.openxmlformats.org/drawingml/2006/main" name="ELCOM 2">
  <a:themeElements>
    <a:clrScheme name="Benutzerdefiniert 1">
      <a:dk1>
        <a:srgbClr val="4B60A5"/>
      </a:dk1>
      <a:lt1>
        <a:srgbClr val="FFFFFF"/>
      </a:lt1>
      <a:dk2>
        <a:srgbClr val="3E3D40"/>
      </a:dk2>
      <a:lt2>
        <a:srgbClr val="ECEDED"/>
      </a:lt2>
      <a:accent1>
        <a:srgbClr val="4B60A5"/>
      </a:accent1>
      <a:accent2>
        <a:srgbClr val="92A2CE"/>
      </a:accent2>
      <a:accent3>
        <a:srgbClr val="91C34A"/>
      </a:accent3>
      <a:accent4>
        <a:srgbClr val="FFD966"/>
      </a:accent4>
      <a:accent5>
        <a:srgbClr val="F9AA00"/>
      </a:accent5>
      <a:accent6>
        <a:srgbClr val="BFBFBF"/>
      </a:accent6>
      <a:hlink>
        <a:srgbClr val="3E3D40"/>
      </a:hlink>
      <a:folHlink>
        <a:srgbClr val="4B60A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 id="{F0F74927-F834-4632-A8DE-5C8496C4841F}" vid="{983CD5E7-2A72-4F5C-90C2-2AB536E4F3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f:fields xmlns:f="http://schemas.fabasoft.com/folio/2007/fields">
  <f:record ref="">
    <f:field ref="objname" par="" edit="true" text="ElCom-Vorlage_2018_16_9"/>
    <f:field ref="objsubject" par="" edit="true" text=""/>
    <f:field ref="objcreatedby" par="" text="Witschi, Simon (ELCOM - wim)"/>
    <f:field ref="objcreatedat" par="" text="04.01.2018 14:48:27"/>
    <f:field ref="objchangedby" par="" text="Witschi, Simon (ELCOM - wim)"/>
    <f:field ref="objmodifiedat" par="" text="04.01.2018 14:48:39"/>
    <f:field ref="doc_FSCFOLIO_1_1001_FieldDocumentNumber" par="" text=""/>
    <f:field ref="doc_FSCFOLIO_1_1001_FieldSubject" par="" edit="true" text=""/>
    <f:field ref="FSCFOLIO_1_1001_FieldCurrentUser" par="" text="Sandro Pauli"/>
    <f:field ref="CCAPRECONFIG_15_1001_Objektname" par="" edit="true" text="ElCom-Vorlage_2018_16_9"/>
    <f:field ref="CHPRECONFIG_1_1001_Objektname" par="" edit="true" text="ElCom-Vorlage_2018_16_9"/>
  </f:record>
  <f:record inx="1" ref="">
    <f:field ref="CCAPRECONFIG_15_1001_Anrede" par="" edit="true" text=""/>
    <f:field ref="CCAPRECONFIG_15_1001_Anrede_Briefkopf" par="" text=""/>
    <f:field ref="CCAPRECONFIG_15_1001_Geschlecht_Anrede" par="" text=""/>
    <f:field ref="CCAPRECONFIG_15_1001_Titel" par="" edit="true" text=""/>
    <f:field ref="CCAPRECONFIG_15_1001_Nachgestellter_Titel" par="" edit="true" text=""/>
    <f:field ref="CCAPRECONFIG_15_1001_Vorname" par="" edit="true" text=""/>
    <f:field ref="CCAPRECONFIG_15_1001_Nachname" par="" edit="true" text=""/>
    <f:field ref="CCAPRECONFIG_15_1001_zH" par="" edit="true" text=""/>
    <f:field ref="CCAPRECONFIG_15_1001_Geschlecht" par="" text=""/>
    <f:field ref="CCAPRECONFIG_15_1001_Strasse" par="" text=""/>
    <f:field ref="CCAPRECONFIG_15_1001_Hausnummer" par="" text=""/>
    <f:field ref="CCAPRECONFIG_15_1001_Stiege" par="" text=""/>
    <f:field ref="CCAPRECONFIG_15_1001_Stock" par="" text=""/>
    <f:field ref="CCAPRECONFIG_15_1001_Tuer" par="" text=""/>
    <f:field ref="CCAPRECONFIG_15_1001_Postfach" par="" text=""/>
    <f:field ref="CCAPRECONFIG_15_1001_Postleitzahl" par="" text=""/>
    <f:field ref="CCAPRECONFIG_15_1001_Ort" par="" text=""/>
    <f:field ref="CCAPRECONFIG_15_1001_Land" par="" text=""/>
    <f:field ref="CCAPRECONFIG_15_1001_Email" par="" text=""/>
    <f:field ref="CCAPRECONFIG_15_1001_Postalische_Adresse" par="" text=""/>
    <f:field ref="CCAPRECONFIG_15_1001_Adresse" par="" text=""/>
    <f:field ref="CCAPRECONFIG_15_1001_Fax" par="" text=""/>
    <f:field ref="CCAPRECONFIG_15_1001_Telefon" par="" text=""/>
    <f:field ref="CCAPRECONFIG_15_1001_Geburtsdatum" par="" text=""/>
    <f:field ref="CCAPRECONFIG_15_1001_Sozialversicherungsnummer" par="" text=""/>
    <f:field ref="CCAPRECONFIG_15_1001_Berufstitel" par="" text=""/>
    <f:field ref="CCAPRECONFIG_15_1001_Funktionsbezeichnung" par="" text=""/>
    <f:field ref="CCAPRECONFIG_15_1001_Organisationsname" par="" text=""/>
    <f:field ref="CCAPRECONFIG_15_1001_Organisationskurzname" par="" text=""/>
    <f:field ref="CCAPRECONFIG_15_1001_Abschriftsbemerkung" par="" text=""/>
    <f:field ref="CCAPRECONFIG_15_1001_Name_Zeile_2" par="" text=""/>
    <f:field ref="CCAPRECONFIG_15_1001_Name_Zeile_3" par="" text=""/>
    <f:field ref="CCAPRECONFIG_15_1001_Firmenbuchnummer" par="" text=""/>
    <f:field ref="CCAPRECONFIG_15_1001_Versandart" par="" text="B-Post"/>
    <f:field ref="CCAPRECONFIG_15_1001_Kategorie" par="" text="Empfänger/in"/>
    <f:field ref="CCAPRECONFIG_15_1001_Rechtsform" par="" text=""/>
    <f:field ref="CCAPRECONFIG_15_1001_Ziel" par="" text=""/>
    <f:field ref="CHPRECONFIG_1_1001_Anrede" par="" edit="true" text=""/>
    <f:field ref="CHPRECONFIG_1_1001_Titel" par="" edit="true" text=""/>
    <f:field ref="CHPRECONFIG_1_1001_Vorname" par="" edit="true" text=""/>
    <f:field ref="CHPRECONFIG_1_1001_Nachname" par="" edit="true" text=""/>
    <f:field ref="CHPRECONFIG_1_1001_Strasse" par="" text=""/>
    <f:field ref="CHPRECONFIG_1_1001_Postleitzahl" par="" text=""/>
    <f:field ref="CHPRECONFIG_1_1001_Ort" par="" text=""/>
    <f:field ref="CHPRECONFIG_1_1001_EMailAdresse" par="" text=""/>
    <f:field ref="UVEKCFG_15_1700_Personal" par="" text=""/>
    <f:field ref="UVEKCFG_15_1700_Geschlecht" par="" text=""/>
    <f:field ref="UVEKCFG_15_1700_GebDatum" par="" text=""/>
    <f:field ref="UVEKCFG_15_1700_Beruf" par="" text=""/>
    <f:field ref="UVEKCFG_15_1700_Familienstand" par="" text=""/>
    <f:field ref="UVEKCFG_15_1700_Muttersprache" par="" text=""/>
    <f:field ref="UVEKCFG_15_1700_Geboren_in" par="" text=""/>
    <f:field ref="UVEKCFG_15_1700_Briefanrede" par="" text=""/>
    <f:field ref="UVEKCFG_15_1700_Kommunikationssprache" par="" text=""/>
    <f:field ref="UVEKCFG_15_1700_Webseite" par="" text=""/>
    <f:field ref="UVEKCFG_15_1700_TelNr_Business" par="" text=""/>
    <f:field ref="UVEKCFG_15_1700_TelNr_Private" par="" text=""/>
    <f:field ref="UVEKCFG_15_1700_TelNr_Mobile" par="" text=""/>
    <f:field ref="UVEKCFG_15_1700_TelNr_Other" par="" text=""/>
    <f:field ref="UVEKCFG_15_1700_TelNr_Fax" par="" text=""/>
    <f:field ref="UVEKCFG_15_1700_EMail1" par="" text=""/>
    <f:field ref="UVEKCFG_15_1700_EMail2" par="" text=""/>
    <f:field ref="UVEKCFG_15_1700_EMail3" par="" text=""/>
    <f:field ref="UVEKCFG_15_1700_UID" par="" text=""/>
    <f:field ref="UVEKCFG_15_1700_Klassifizierung" par="" text=""/>
    <f:field ref="UVEKCFG_15_1700_Gruendungsjahr" par="" text=""/>
    <f:field ref="UVEKCFG_15_1700_Versandart" par="" text="B-Post"/>
    <f:field ref="UVEKCFG_15_1700_Versandvermek" par="" text=""/>
    <f:field ref="UVEKCFG_15_1700_Kurzbezeichnung" par="" text=""/>
    <f:field ref="UVEKCFG_15_1700_Strasse2" par="" text=""/>
    <f:field ref="UVEKCFG_15_1700_Hausnummer_Zusatz" par="" text=""/>
    <f:field ref="UVEKCFG_15_1700_Land" par="" text=""/>
    <f:field ref="UVEKCFG_15_1700_Serienbrieffeld_1" par="" text=""/>
    <f:field ref="UVEKCFG_15_1700_Serienbrieffeld_2" par="" text=""/>
    <f:field ref="UVEKCFG_15_1700_Serienbrieffeld_3" par="" text=""/>
    <f:field ref="UVEKCFG_15_1700_Serienbrieffeld_4" par="" text=""/>
    <f:field ref="UVEKCFG_15_1700_Serienbrieffeld_5" par="" text=""/>
    <f:field ref="UVEKCFG_15_1700_Adresszeile_1" par="" text=""/>
    <f:field ref="UVEKCFG_15_1700_Adresszeile_2" par="" text=""/>
    <f:field ref="UVEKCFG_15_1700_Adresszeile_3" par="" text=""/>
    <f:field ref="UVEKCFG_15_1700_Adresszeile_4" par="" text=""/>
    <f:field ref="UVEKCFG_15_1700_Adresszeile_5" par="" text=""/>
    <f:field ref="UVEKCFG_15_1700_Adresszeile_6" par="" text=""/>
    <f:field ref="UVEKCFG_15_1700_Adresszeile_7" par="" text=""/>
    <f:field ref="UVEKCFG_15_1700_Adresszeile_8" par="" text=""/>
    <f:field ref="UVEKCFG_15_1700_Adresszeile_9" par="" text=""/>
    <f:field ref="UVEKCFG_15_1700_Adresszeile_10" par="" text=""/>
    <f:field ref="BAVCFG_15_1700_Adresse1" par="" edit="true" text=""/>
    <f:field ref="BAVCFG_15_1700_Firma" par="" text=""/>
    <f:field ref="BAVCFG_15_1700_ZustellungAm" par="" text=""/>
    <f:field ref="BAVCFG_15_1700_ForeignNumber" par="" text=""/>
    <f:field ref="BAVCFG_15_1700_AnredePartner" par="" edit="true" text=""/>
    <f:field ref="BAVCFG_15_1700_Anrede_Adresse" par="" edit="true" text=""/>
    <f:field ref="BAVCFG_15_1700_Zusatzzeile1" par="" edit="true" text=""/>
    <f:field ref="BAVCFG_15_1700_Zusatzzeile2" par="" edit="true" text=""/>
    <f:field ref="BAVCFG_15_1700_Strasse2" par="" edit="true" text=""/>
    <f:field ref="BAVCFG_15_1700_Firma_Kurz" par="" text=""/>
    <f:field ref="BAVCFG_15_1700_Posfach" par="" text=""/>
    <f:field ref="BAVCFG_15_1700_Vorname_AP" par="" text=""/>
    <f:field ref="BAVCFG_15_1700_Nachname_AP" par="" text=""/>
    <f:field ref="BAVCFG_15_1700_Adresse1_AP" par="" text=""/>
    <f:field ref="BAVCFG_15_1700_Strasse_AP" par="" text=""/>
    <f:field ref="BAVCFG_15_1700_Postleitzahl_AP" par="" text=""/>
    <f:field ref="BAVCFG_15_1700_Ort_AP" par="" text=""/>
    <f:field ref="BAVCFG_15_1700_EMail_AP" par="" text=""/>
    <f:field ref="BAVCFG_15_1700_Firma_AP" par="" text=""/>
    <f:field ref="BAVCFG_15_1700_AnredePartner_AP" par="" text=""/>
    <f:field ref="BAVCFG_15_1700_Titel_AP" par="" text=""/>
    <f:field ref="BAVCFG_15_1700_Fax_AP" par="" text=""/>
    <f:field ref="BAVCFG_15_1700_Anrede_Adresse_AP" par="" text=""/>
    <f:field ref="BAVCFG_15_1700_Zusatzzeile1_AP" par="" text=""/>
    <f:field ref="BAVCFG_15_1700_Zusatzzeile2_AP" par="" text=""/>
    <f:field ref="BAVCFG_15_1700_Strasse2_AP" par="" text=""/>
    <f:field ref="BAVCFG_15_1700_FirmaKurz_AP" par="" text=""/>
    <f:field ref="BAVCFG_15_1700_Posfach_AP" par="" text=""/>
  </f:record>
  <f:display par="" text="...">
    <f:field ref="FSCFOLIO_1_1001_FieldCurrentUser" text="Aktueller Benutzer"/>
    <f:field ref="objsubject" text="Betreff (einzeilig)"/>
    <f:field ref="objcreatedat" text="Erzeugt am/um"/>
    <f:field ref="objcreatedby" text="Erzeugt von"/>
    <f:field ref="objmodifiedat" text="Letzte Änderung am/um"/>
    <f:field ref="objchangedby" text="Letzte Änderung von"/>
    <f:field ref="objname" text="Name"/>
    <f:field ref="CCAPRECONFIG_15_1001_Objektname" text="Objektname"/>
    <f:field ref="CHPRECONFIG_1_1001_Objektname" text="Objektname"/>
  </f:display>
  <f:display par="" text="&gt; Adressat/innen">
    <f:field ref="UVEKCFG_15_1700_Personal" text=""/>
    <f:field ref="UVEKCFG_15_1700_Geschlecht" text=""/>
    <f:field ref="UVEKCFG_15_1700_GebDatum" text=""/>
    <f:field ref="UVEKCFG_15_1700_Beruf" text=""/>
    <f:field ref="UVEKCFG_15_1700_Familienstand" text=""/>
    <f:field ref="UVEKCFG_15_1700_Muttersprache" text=""/>
    <f:field ref="UVEKCFG_15_1700_Geboren_in" text=""/>
    <f:field ref="UVEKCFG_15_1700_Briefanrede" text=""/>
    <f:field ref="UVEKCFG_15_1700_Kommunikationssprache" text=""/>
    <f:field ref="UVEKCFG_15_1700_Webseite" text=""/>
    <f:field ref="UVEKCFG_15_1700_TelNr_Business" text=""/>
    <f:field ref="UVEKCFG_15_1700_TelNr_Private" text=""/>
    <f:field ref="UVEKCFG_15_1700_TelNr_Mobile" text=""/>
    <f:field ref="UVEKCFG_15_1700_TelNr_Other" text=""/>
    <f:field ref="UVEKCFG_15_1700_TelNr_Fax" text=""/>
    <f:field ref="UVEKCFG_15_1700_EMail1" text=""/>
    <f:field ref="UVEKCFG_15_1700_EMail2" text=""/>
    <f:field ref="UVEKCFG_15_1700_EMail3" text=""/>
    <f:field ref="UVEKCFG_15_1700_UID" text=""/>
    <f:field ref="UVEKCFG_15_1700_Klassifizierung" text=""/>
    <f:field ref="UVEKCFG_15_1700_Gruendungsjahr" text=""/>
    <f:field ref="UVEKCFG_15_1700_Versandart" text=""/>
    <f:field ref="UVEKCFG_15_1700_Versandvermek" text=""/>
    <f:field ref="UVEKCFG_15_1700_Kurzbezeichnung" text=""/>
    <f:field ref="UVEKCFG_15_1700_Strasse2" text=""/>
    <f:field ref="UVEKCFG_15_1700_Hausnummer_Zusatz" text=""/>
    <f:field ref="UVEKCFG_15_1700_Land" text=""/>
    <f:field ref="UVEKCFG_15_1700_Serienbrieffeld_1" text=""/>
    <f:field ref="UVEKCFG_15_1700_Serienbrieffeld_2" text=""/>
    <f:field ref="UVEKCFG_15_1700_Serienbrieffeld_3" text=""/>
    <f:field ref="UVEKCFG_15_1700_Serienbrieffeld_4" text=""/>
    <f:field ref="UVEKCFG_15_1700_Serienbrieffeld_5" text=""/>
    <f:field ref="UVEKCFG_15_1700_Adresszeile_1" text=""/>
    <f:field ref="UVEKCFG_15_1700_Adresszeile_2" text=""/>
    <f:field ref="UVEKCFG_15_1700_Adresszeile_3" text=""/>
    <f:field ref="UVEKCFG_15_1700_Adresszeile_4" text=""/>
    <f:field ref="UVEKCFG_15_1700_Adresszeile_5" text=""/>
    <f:field ref="UVEKCFG_15_1700_Adresszeile_6" text=""/>
    <f:field ref="UVEKCFG_15_1700_Adresszeile_7" text=""/>
    <f:field ref="UVEKCFG_15_1700_Adresszeile_8" text=""/>
    <f:field ref="UVEKCFG_15_1700_Adresszeile_9" text=""/>
    <f:field ref="UVEKCFG_15_1700_Adresszeile_10" text=""/>
    <f:field ref="BAVCFG_15_1700_AnredePartner" text=""/>
    <f:field ref="CCAPRECONFIG_15_1001_Abschriftsbemerkung" text="Abschriftsbemerkung"/>
    <f:field ref="CCAPRECONFIG_15_1001_Adresse" text="Adresse"/>
    <f:field ref="BAVCFG_15_1700_Adresse1" text="Adresse1"/>
    <f:field ref="BAVCFG_15_1700_Adresse1_AP" text="Adresse1_AP"/>
    <f:field ref="CCAPRECONFIG_15_1001_Anrede" text="Anrede"/>
    <f:field ref="CHPRECONFIG_1_1001_Anrede" text="Anrede"/>
    <f:field ref="BAVCFG_15_1700_Anrede_Adresse" text="Anrede Adresse"/>
    <f:field ref="BAVCFG_15_1700_Anrede_Adresse_AP" text="Anrede Adresse_AP"/>
    <f:field ref="CCAPRECONFIG_15_1001_Anrede_Briefkopf" text="Anrede_Briefkopf"/>
    <f:field ref="BAVCFG_15_1700_AnredePartner_AP" text="AnredePartner_AP"/>
    <f:field ref="CCAPRECONFIG_15_1001_Berufstitel" text="Berufstitel"/>
    <f:field ref="CHPRECONFIG_1_1001_EMailAdresse" text="E-Mail Adresse"/>
    <f:field ref="BAVCFG_15_1700_EMail_AP" text="E-Mail_AP"/>
    <f:field ref="CCAPRECONFIG_15_1001_Email" text="Email"/>
    <f:field ref="CCAPRECONFIG_15_1001_Fax" text="Fax"/>
    <f:field ref="BAVCFG_15_1700_Fax_AP" text="Fax_AP"/>
    <f:field ref="BAVCFG_15_1700_Firma" text="Firma"/>
    <f:field ref="BAVCFG_15_1700_Firma_Kurz" text="Firma Kurz"/>
    <f:field ref="BAVCFG_15_1700_FirmaKurz_AP" text="Firma Kurz_AP"/>
    <f:field ref="BAVCFG_15_1700_Firma_AP" text="Firma_AP"/>
    <f:field ref="CCAPRECONFIG_15_1001_Firmenbuchnummer" text="Firmenbuchnummer"/>
    <f:field ref="BAVCFG_15_1700_ForeignNumber" text="Fremdaktenzeichen"/>
    <f:field ref="CCAPRECONFIG_15_1001_Funktionsbezeichnung" text="Funktionsbezeichnung"/>
    <f:field ref="CCAPRECONFIG_15_1001_Geburtsdatum" text="Geburtsdatum"/>
    <f:field ref="CCAPRECONFIG_15_1001_Geschlecht" text="Geschlecht"/>
    <f:field ref="CCAPRECONFIG_15_1001_Geschlecht_Anrede" text="Geschlecht_Anrede"/>
    <f:field ref="CCAPRECONFIG_15_1001_Hausnummer" text="Hausnummer"/>
    <f:field ref="CCAPRECONFIG_15_1001_Kategorie" text="Kategorie"/>
    <f:field ref="CCAPRECONFIG_15_1001_Land" text="Land"/>
    <f:field ref="CCAPRECONFIG_15_1001_Nachgestellter_Titel" text="Nachgestellter_Titel"/>
    <f:field ref="CCAPRECONFIG_15_1001_Nachname" text="Nachname"/>
    <f:field ref="CHPRECONFIG_1_1001_Nachname" text="Nachname"/>
    <f:field ref="BAVCFG_15_1700_Nachname_AP" text="Nachname_AP"/>
    <f:field ref="CCAPRECONFIG_15_1001_Name_Zeile_2" text="Name_Zeile_2"/>
    <f:field ref="CCAPRECONFIG_15_1001_Name_Zeile_3" text="Name_Zeile_3"/>
    <f:field ref="CCAPRECONFIG_15_1001_Organisationskurzname" text="Organisationskurzname"/>
    <f:field ref="CCAPRECONFIG_15_1001_Organisationsname" text="Organisationsname"/>
    <f:field ref="CCAPRECONFIG_15_1001_Ort" text="Ort"/>
    <f:field ref="CHPRECONFIG_1_1001_Ort" text="Ort"/>
    <f:field ref="BAVCFG_15_1700_Ort_AP" text="Ort_AP"/>
    <f:field ref="BAVCFG_15_1700_Posfach" text="Posfach"/>
    <f:field ref="BAVCFG_15_1700_Posfach_AP" text="Posfach_AP"/>
    <f:field ref="CCAPRECONFIG_15_1001_Postalische_Adresse" text="Postalische_Adresse"/>
    <f:field ref="CCAPRECONFIG_15_1001_Postfach" text="Postfach"/>
    <f:field ref="CCAPRECONFIG_15_1001_Postleitzahl" text="Postleitzahl"/>
    <f:field ref="CHPRECONFIG_1_1001_Postleitzahl" text="Postleitzahl"/>
    <f:field ref="BAVCFG_15_1700_Postleitzahl_AP" text="Postleitzahl_AP"/>
    <f:field ref="CCAPRECONFIG_15_1001_Rechtsform" text="Rechtsform"/>
    <f:field ref="CCAPRECONFIG_15_1001_Sozialversicherungsnummer" text="Sozialversicherungsnummer"/>
    <f:field ref="CCAPRECONFIG_15_1001_Stiege" text="Stiege"/>
    <f:field ref="CCAPRECONFIG_15_1001_Stock" text="Stock"/>
    <f:field ref="CCAPRECONFIG_15_1001_Strasse" text="Strasse"/>
    <f:field ref="CHPRECONFIG_1_1001_Strasse" text="Strasse"/>
    <f:field ref="BAVCFG_15_1700_Strasse2" text="Strasse2"/>
    <f:field ref="BAVCFG_15_1700_Strasse2_AP" text="Strasse2_AP"/>
    <f:field ref="BAVCFG_15_1700_Strasse_AP" text="Strasse_AP"/>
    <f:field ref="CCAPRECONFIG_15_1001_Telefon" text="Telefon"/>
    <f:field ref="CCAPRECONFIG_15_1001_Titel" text="Titel"/>
    <f:field ref="CHPRECONFIG_1_1001_Titel" text="Titel"/>
    <f:field ref="BAVCFG_15_1700_Titel_AP" text="Titel_AP"/>
    <f:field ref="CCAPRECONFIG_15_1001_Tuer" text="Tuer"/>
    <f:field ref="CCAPRECONFIG_15_1001_Versandart" text="Versandart"/>
    <f:field ref="CHPRECONFIG_1_1001_Vorname" text="Vorname"/>
    <f:field ref="CCAPRECONFIG_15_1001_Vorname" text="Vorname"/>
    <f:field ref="BAVCFG_15_1700_Vorname_AP" text="Vorname_AP"/>
    <f:field ref="CCAPRECONFIG_15_1001_zH" text="zH"/>
    <f:field ref="CCAPRECONFIG_15_1001_Ziel" text="Ziel"/>
    <f:field ref="BAVCFG_15_1700_Zusatzzeile1" text="Zusatzzeile1"/>
    <f:field ref="BAVCFG_15_1700_Zusatzzeile1_AP" text="Zusatzzeile1_AP"/>
    <f:field ref="BAVCFG_15_1700_Zusatzzeile2" text="Zusatzzeile2"/>
    <f:field ref="BAVCFG_15_1700_Zusatzzeile2_AP" text="Zusatzzeile2_AP"/>
    <f:field ref="BAVCFG_15_1700_ZustellungAm" text="ZustellungAm"/>
  </f:display>
  <f:display par="" text="Serienbrief">
    <f:field ref="doc_FSCFOLIO_1_1001_FieldSubject" text="Betreff"/>
    <f:field ref="doc_FSCFOLIO_1_1001_FieldDocumentNumber" text="Dokument Nummer"/>
  </f:display>
</f:fields>
</file>

<file path=customXml/itemProps1.xml><?xml version="1.0" encoding="utf-8"?>
<ds:datastoreItem xmlns:ds="http://schemas.openxmlformats.org/officeDocument/2006/customXml" ds:itemID="{4E8A9591-F074-446B-902F-511FF79C122F}">
  <ds:schemaRefs>
    <ds:schemaRef ds:uri="http://schemas.fabasoft.com/folio/2007/fields"/>
  </ds:schemaRefs>
</ds:datastoreItem>
</file>

<file path=docProps/app.xml><?xml version="1.0" encoding="utf-8"?>
<Properties xmlns="http://schemas.openxmlformats.org/officeDocument/2006/extended-properties" xmlns:vt="http://schemas.openxmlformats.org/officeDocument/2006/docPropsVTypes">
  <Template>Standardpräsentation_ElCom_2022_DE</Template>
  <TotalTime>0</TotalTime>
  <Words>1364</Words>
  <Application>Microsoft Office PowerPoint</Application>
  <PresentationFormat>Breitbild</PresentationFormat>
  <Paragraphs>218</Paragraphs>
  <Slides>16</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16</vt:i4>
      </vt:variant>
    </vt:vector>
  </HeadingPairs>
  <TitlesOfParts>
    <vt:vector size="20" baseType="lpstr">
      <vt:lpstr>Arial</vt:lpstr>
      <vt:lpstr>Calibri</vt:lpstr>
      <vt:lpstr>Symbol</vt:lpstr>
      <vt:lpstr>ELCOM 2</vt:lpstr>
      <vt:lpstr>EDES Status update – technische Workshops 3/2022 Herzlich willkommen!</vt:lpstr>
      <vt:lpstr>Agenda</vt:lpstr>
      <vt:lpstr>Übersicht: Die Komponenten von EDES und die Realisierungseinheiten </vt:lpstr>
      <vt:lpstr>Ausblick Q4/2022: Neues Portal «eGovernment UVEK»</vt:lpstr>
      <vt:lpstr>Online Formulare Kostenrechnung und Tarife 2023 – das Wichtigste im Überblick (1)</vt:lpstr>
      <vt:lpstr>Online Formulare Kostenrechnung und Tarife 2023 – das Wichtigste im Überblick (2)</vt:lpstr>
      <vt:lpstr>Anpassungen in Arbeit</vt:lpstr>
      <vt:lpstr>Anpassungen zurückgestellt / In Abklärung</vt:lpstr>
      <vt:lpstr>Anpassungen – nicht vorgenommen</vt:lpstr>
      <vt:lpstr>Diverse Anpassungen – Details (umgesetzt bzw. in Arbeit)</vt:lpstr>
      <vt:lpstr>Tipps</vt:lpstr>
      <vt:lpstr>Reminder – die wichtigsten Regeln</vt:lpstr>
      <vt:lpstr>Planung 2022</vt:lpstr>
      <vt:lpstr>Fahrplan Erhebungen 2022</vt:lpstr>
      <vt:lpstr>Testen auf ABN</vt:lpstr>
      <vt:lpstr>Herzlichen Dank für Ihre Aufmerksamkeit!</vt:lpstr>
    </vt:vector>
  </TitlesOfParts>
  <Company>Bundesverwaltung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ElCom 2022</dc:title>
  <dc:creator>Barbara Wyss</dc:creator>
  <cp:lastModifiedBy>Barbara Wyss</cp:lastModifiedBy>
  <cp:revision>61</cp:revision>
  <dcterms:created xsi:type="dcterms:W3CDTF">2022-01-18T09:05:47Z</dcterms:created>
  <dcterms:modified xsi:type="dcterms:W3CDTF">2022-03-17T05:56:50Z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SC#UVEKCFG@15.1700:Function">
    <vt:lpwstr/>
  </property>
  <property fmtid="{D5CDD505-2E9C-101B-9397-08002B2CF9AE}" pid="3" name="FSC#UVEKCFG@15.1700:FileRespOrg">
    <vt:lpwstr>Fachsekretariat</vt:lpwstr>
  </property>
  <property fmtid="{D5CDD505-2E9C-101B-9397-08002B2CF9AE}" pid="4" name="FSC#UVEKCFG@15.1700:DefaultGroupFileResponsible">
    <vt:lpwstr/>
  </property>
  <property fmtid="{D5CDD505-2E9C-101B-9397-08002B2CF9AE}" pid="5" name="FSC#UVEKCFG@15.1700:FileRespFunction">
    <vt:lpwstr/>
  </property>
  <property fmtid="{D5CDD505-2E9C-101B-9397-08002B2CF9AE}" pid="6" name="FSC#UVEKCFG@15.1700:AssignedClassification">
    <vt:lpwstr>Intern</vt:lpwstr>
  </property>
  <property fmtid="{D5CDD505-2E9C-101B-9397-08002B2CF9AE}" pid="7" name="FSC#UVEKCFG@15.1700:AssignedClassificationCode">
    <vt:lpwstr>COO.1.1001.1.137917</vt:lpwstr>
  </property>
  <property fmtid="{D5CDD505-2E9C-101B-9397-08002B2CF9AE}" pid="8" name="FSC#UVEKCFG@15.1700:FileResponsible">
    <vt:lpwstr/>
  </property>
  <property fmtid="{D5CDD505-2E9C-101B-9397-08002B2CF9AE}" pid="9" name="FSC#UVEKCFG@15.1700:FileResponsibleTel">
    <vt:lpwstr/>
  </property>
  <property fmtid="{D5CDD505-2E9C-101B-9397-08002B2CF9AE}" pid="10" name="FSC#UVEKCFG@15.1700:FileResponsibleEmail">
    <vt:lpwstr/>
  </property>
  <property fmtid="{D5CDD505-2E9C-101B-9397-08002B2CF9AE}" pid="11" name="FSC#UVEKCFG@15.1700:FileResponsibleFax">
    <vt:lpwstr/>
  </property>
  <property fmtid="{D5CDD505-2E9C-101B-9397-08002B2CF9AE}" pid="12" name="FSC#UVEKCFG@15.1700:FileResponsibleAddress">
    <vt:lpwstr/>
  </property>
  <property fmtid="{D5CDD505-2E9C-101B-9397-08002B2CF9AE}" pid="13" name="FSC#UVEKCFG@15.1700:FileResponsibleStreet">
    <vt:lpwstr/>
  </property>
  <property fmtid="{D5CDD505-2E9C-101B-9397-08002B2CF9AE}" pid="14" name="FSC#UVEKCFG@15.1700:FileResponsiblezipcode">
    <vt:lpwstr/>
  </property>
  <property fmtid="{D5CDD505-2E9C-101B-9397-08002B2CF9AE}" pid="15" name="FSC#UVEKCFG@15.1700:FileResponsiblecity">
    <vt:lpwstr/>
  </property>
  <property fmtid="{D5CDD505-2E9C-101B-9397-08002B2CF9AE}" pid="16" name="FSC#UVEKCFG@15.1700:FileResponsibleAbbreviation">
    <vt:lpwstr/>
  </property>
  <property fmtid="{D5CDD505-2E9C-101B-9397-08002B2CF9AE}" pid="17" name="FSC#UVEKCFG@15.1700:FileRespOrgHome">
    <vt:lpwstr>Effingerstrasse 39, 3003 Bern</vt:lpwstr>
  </property>
  <property fmtid="{D5CDD505-2E9C-101B-9397-08002B2CF9AE}" pid="18" name="FSC#UVEKCFG@15.1700:CurrUserAbbreviation">
    <vt:lpwstr>pas</vt:lpwstr>
  </property>
  <property fmtid="{D5CDD505-2E9C-101B-9397-08002B2CF9AE}" pid="19" name="FSC#UVEKCFG@15.1700:CategoryReference">
    <vt:lpwstr>050</vt:lpwstr>
  </property>
  <property fmtid="{D5CDD505-2E9C-101B-9397-08002B2CF9AE}" pid="20" name="FSC#UVEKCFG@15.1700:cooAddress">
    <vt:lpwstr>COO.2207.105.3.384391</vt:lpwstr>
  </property>
  <property fmtid="{D5CDD505-2E9C-101B-9397-08002B2CF9AE}" pid="21" name="FSC#UVEKCFG@15.1700:sleeveFileReference">
    <vt:lpwstr/>
  </property>
  <property fmtid="{D5CDD505-2E9C-101B-9397-08002B2CF9AE}" pid="22" name="FSC#UVEKCFG@15.1700:BureauName">
    <vt:lpwstr>Eidgenössische Elektrizitätskommission ElCom</vt:lpwstr>
  </property>
  <property fmtid="{D5CDD505-2E9C-101B-9397-08002B2CF9AE}" pid="23" name="FSC#UVEKCFG@15.1700:BureauShortName">
    <vt:lpwstr>ElCom</vt:lpwstr>
  </property>
  <property fmtid="{D5CDD505-2E9C-101B-9397-08002B2CF9AE}" pid="24" name="FSC#UVEKCFG@15.1700:BureauWebsite">
    <vt:lpwstr>www.elcom.admin.ch</vt:lpwstr>
  </property>
  <property fmtid="{D5CDD505-2E9C-101B-9397-08002B2CF9AE}" pid="25" name="FSC#UVEKCFG@15.1700:SubFileTitle">
    <vt:lpwstr>ElCom-Vorlage_2018_16_9</vt:lpwstr>
  </property>
  <property fmtid="{D5CDD505-2E9C-101B-9397-08002B2CF9AE}" pid="26" name="FSC#UVEKCFG@15.1700:ForeignNumber">
    <vt:lpwstr/>
  </property>
  <property fmtid="{D5CDD505-2E9C-101B-9397-08002B2CF9AE}" pid="27" name="FSC#UVEKCFG@15.1700:Amtstitel">
    <vt:lpwstr/>
  </property>
  <property fmtid="{D5CDD505-2E9C-101B-9397-08002B2CF9AE}" pid="28" name="FSC#UVEKCFG@15.1700:ZusendungAm">
    <vt:lpwstr/>
  </property>
  <property fmtid="{D5CDD505-2E9C-101B-9397-08002B2CF9AE}" pid="29" name="FSC#UVEKCFG@15.1700:SignerLeft">
    <vt:lpwstr/>
  </property>
  <property fmtid="{D5CDD505-2E9C-101B-9397-08002B2CF9AE}" pid="30" name="FSC#UVEKCFG@15.1700:SignerRight">
    <vt:lpwstr/>
  </property>
  <property fmtid="{D5CDD505-2E9C-101B-9397-08002B2CF9AE}" pid="31" name="FSC#UVEKCFG@15.1700:SignerLeftJobTitle">
    <vt:lpwstr/>
  </property>
  <property fmtid="{D5CDD505-2E9C-101B-9397-08002B2CF9AE}" pid="32" name="FSC#UVEKCFG@15.1700:SignerRightJobTitle">
    <vt:lpwstr/>
  </property>
  <property fmtid="{D5CDD505-2E9C-101B-9397-08002B2CF9AE}" pid="33" name="FSC#UVEKCFG@15.1700:SignerLeftFunction">
    <vt:lpwstr/>
  </property>
  <property fmtid="{D5CDD505-2E9C-101B-9397-08002B2CF9AE}" pid="34" name="FSC#UVEKCFG@15.1700:SignerRightFunction">
    <vt:lpwstr/>
  </property>
  <property fmtid="{D5CDD505-2E9C-101B-9397-08002B2CF9AE}" pid="35" name="FSC#UVEKCFG@15.1700:SignerLeftUserRoleGroup">
    <vt:lpwstr/>
  </property>
  <property fmtid="{D5CDD505-2E9C-101B-9397-08002B2CF9AE}" pid="36" name="FSC#UVEKCFG@15.1700:SignerRightUserRoleGroup">
    <vt:lpwstr/>
  </property>
  <property fmtid="{D5CDD505-2E9C-101B-9397-08002B2CF9AE}" pid="37" name="FSC#UVEKCFG@15.1700:DocumentNumber">
    <vt:lpwstr>2018-01-04-0024</vt:lpwstr>
  </property>
  <property fmtid="{D5CDD505-2E9C-101B-9397-08002B2CF9AE}" pid="38" name="FSC#UVEKCFG@15.1700:AssignmentNumber">
    <vt:lpwstr/>
  </property>
  <property fmtid="{D5CDD505-2E9C-101B-9397-08002B2CF9AE}" pid="39" name="FSC#UVEKCFG@15.1700:EM_Personal">
    <vt:lpwstr/>
  </property>
  <property fmtid="{D5CDD505-2E9C-101B-9397-08002B2CF9AE}" pid="40" name="FSC#UVEKCFG@15.1700:EM_Geschlecht">
    <vt:lpwstr/>
  </property>
  <property fmtid="{D5CDD505-2E9C-101B-9397-08002B2CF9AE}" pid="41" name="FSC#UVEKCFG@15.1700:EM_GebDatum">
    <vt:lpwstr/>
  </property>
  <property fmtid="{D5CDD505-2E9C-101B-9397-08002B2CF9AE}" pid="42" name="FSC#UVEKCFG@15.1700:EM_Funktion">
    <vt:lpwstr/>
  </property>
  <property fmtid="{D5CDD505-2E9C-101B-9397-08002B2CF9AE}" pid="43" name="FSC#UVEKCFG@15.1700:EM_Beruf">
    <vt:lpwstr/>
  </property>
  <property fmtid="{D5CDD505-2E9C-101B-9397-08002B2CF9AE}" pid="44" name="FSC#UVEKCFG@15.1700:EM_SVNR">
    <vt:lpwstr/>
  </property>
  <property fmtid="{D5CDD505-2E9C-101B-9397-08002B2CF9AE}" pid="45" name="FSC#UVEKCFG@15.1700:EM_Familienstand">
    <vt:lpwstr/>
  </property>
  <property fmtid="{D5CDD505-2E9C-101B-9397-08002B2CF9AE}" pid="46" name="FSC#UVEKCFG@15.1700:EM_Muttersprache">
    <vt:lpwstr/>
  </property>
  <property fmtid="{D5CDD505-2E9C-101B-9397-08002B2CF9AE}" pid="47" name="FSC#UVEKCFG@15.1700:EM_Geboren_in">
    <vt:lpwstr/>
  </property>
  <property fmtid="{D5CDD505-2E9C-101B-9397-08002B2CF9AE}" pid="48" name="FSC#UVEKCFG@15.1700:EM_Briefanrede">
    <vt:lpwstr/>
  </property>
  <property fmtid="{D5CDD505-2E9C-101B-9397-08002B2CF9AE}" pid="49" name="FSC#UVEKCFG@15.1700:EM_Kommunikationssprache">
    <vt:lpwstr/>
  </property>
  <property fmtid="{D5CDD505-2E9C-101B-9397-08002B2CF9AE}" pid="50" name="FSC#UVEKCFG@15.1700:EM_Webseite">
    <vt:lpwstr/>
  </property>
  <property fmtid="{D5CDD505-2E9C-101B-9397-08002B2CF9AE}" pid="51" name="FSC#UVEKCFG@15.1700:EM_TelNr_Business">
    <vt:lpwstr/>
  </property>
  <property fmtid="{D5CDD505-2E9C-101B-9397-08002B2CF9AE}" pid="52" name="FSC#UVEKCFG@15.1700:EM_TelNr_Private">
    <vt:lpwstr/>
  </property>
  <property fmtid="{D5CDD505-2E9C-101B-9397-08002B2CF9AE}" pid="53" name="FSC#UVEKCFG@15.1700:EM_TelNr_Mobile">
    <vt:lpwstr/>
  </property>
  <property fmtid="{D5CDD505-2E9C-101B-9397-08002B2CF9AE}" pid="54" name="FSC#UVEKCFG@15.1700:EM_TelNr_Other">
    <vt:lpwstr/>
  </property>
  <property fmtid="{D5CDD505-2E9C-101B-9397-08002B2CF9AE}" pid="55" name="FSC#UVEKCFG@15.1700:EM_TelNr_Fax">
    <vt:lpwstr/>
  </property>
  <property fmtid="{D5CDD505-2E9C-101B-9397-08002B2CF9AE}" pid="56" name="FSC#UVEKCFG@15.1700:EM_EMail1">
    <vt:lpwstr/>
  </property>
  <property fmtid="{D5CDD505-2E9C-101B-9397-08002B2CF9AE}" pid="57" name="FSC#UVEKCFG@15.1700:EM_EMail2">
    <vt:lpwstr/>
  </property>
  <property fmtid="{D5CDD505-2E9C-101B-9397-08002B2CF9AE}" pid="58" name="FSC#UVEKCFG@15.1700:EM_EMail3">
    <vt:lpwstr/>
  </property>
  <property fmtid="{D5CDD505-2E9C-101B-9397-08002B2CF9AE}" pid="59" name="FSC#UVEKCFG@15.1700:EM_Name">
    <vt:lpwstr/>
  </property>
  <property fmtid="{D5CDD505-2E9C-101B-9397-08002B2CF9AE}" pid="60" name="FSC#UVEKCFG@15.1700:EM_UID">
    <vt:lpwstr/>
  </property>
  <property fmtid="{D5CDD505-2E9C-101B-9397-08002B2CF9AE}" pid="61" name="FSC#UVEKCFG@15.1700:EM_Rechtsform">
    <vt:lpwstr/>
  </property>
  <property fmtid="{D5CDD505-2E9C-101B-9397-08002B2CF9AE}" pid="62" name="FSC#UVEKCFG@15.1700:EM_Klassifizierung">
    <vt:lpwstr/>
  </property>
  <property fmtid="{D5CDD505-2E9C-101B-9397-08002B2CF9AE}" pid="63" name="FSC#UVEKCFG@15.1700:EM_Gruendungsjahr">
    <vt:lpwstr/>
  </property>
  <property fmtid="{D5CDD505-2E9C-101B-9397-08002B2CF9AE}" pid="64" name="FSC#UVEKCFG@15.1700:EM_Versandart">
    <vt:lpwstr>B-Post</vt:lpwstr>
  </property>
  <property fmtid="{D5CDD505-2E9C-101B-9397-08002B2CF9AE}" pid="65" name="FSC#UVEKCFG@15.1700:EM_Versandvermek">
    <vt:lpwstr/>
  </property>
  <property fmtid="{D5CDD505-2E9C-101B-9397-08002B2CF9AE}" pid="66" name="FSC#UVEKCFG@15.1700:EM_Anrede">
    <vt:lpwstr/>
  </property>
  <property fmtid="{D5CDD505-2E9C-101B-9397-08002B2CF9AE}" pid="67" name="FSC#UVEKCFG@15.1700:EM_Titel">
    <vt:lpwstr/>
  </property>
  <property fmtid="{D5CDD505-2E9C-101B-9397-08002B2CF9AE}" pid="68" name="FSC#UVEKCFG@15.1700:EM_Nachgestellter_Titel">
    <vt:lpwstr/>
  </property>
  <property fmtid="{D5CDD505-2E9C-101B-9397-08002B2CF9AE}" pid="69" name="FSC#UVEKCFG@15.1700:EM_Vorname">
    <vt:lpwstr/>
  </property>
  <property fmtid="{D5CDD505-2E9C-101B-9397-08002B2CF9AE}" pid="70" name="FSC#UVEKCFG@15.1700:EM_Nachname">
    <vt:lpwstr/>
  </property>
  <property fmtid="{D5CDD505-2E9C-101B-9397-08002B2CF9AE}" pid="71" name="FSC#UVEKCFG@15.1700:EM_Kurzbezeichnung">
    <vt:lpwstr/>
  </property>
  <property fmtid="{D5CDD505-2E9C-101B-9397-08002B2CF9AE}" pid="72" name="FSC#UVEKCFG@15.1700:EM_Organisations_Zeile_1">
    <vt:lpwstr/>
  </property>
  <property fmtid="{D5CDD505-2E9C-101B-9397-08002B2CF9AE}" pid="73" name="FSC#UVEKCFG@15.1700:EM_Organisations_Zeile_2">
    <vt:lpwstr/>
  </property>
  <property fmtid="{D5CDD505-2E9C-101B-9397-08002B2CF9AE}" pid="74" name="FSC#UVEKCFG@15.1700:EM_Organisations_Zeile_3">
    <vt:lpwstr/>
  </property>
  <property fmtid="{D5CDD505-2E9C-101B-9397-08002B2CF9AE}" pid="75" name="FSC#UVEKCFG@15.1700:EM_Strasse">
    <vt:lpwstr/>
  </property>
  <property fmtid="{D5CDD505-2E9C-101B-9397-08002B2CF9AE}" pid="76" name="FSC#UVEKCFG@15.1700:EM_Hausnummer">
    <vt:lpwstr/>
  </property>
  <property fmtid="{D5CDD505-2E9C-101B-9397-08002B2CF9AE}" pid="77" name="FSC#UVEKCFG@15.1700:EM_Strasse2">
    <vt:lpwstr/>
  </property>
  <property fmtid="{D5CDD505-2E9C-101B-9397-08002B2CF9AE}" pid="78" name="FSC#UVEKCFG@15.1700:EM_Hausnummer_Zusatz">
    <vt:lpwstr/>
  </property>
  <property fmtid="{D5CDD505-2E9C-101B-9397-08002B2CF9AE}" pid="79" name="FSC#UVEKCFG@15.1700:EM_Postfach">
    <vt:lpwstr/>
  </property>
  <property fmtid="{D5CDD505-2E9C-101B-9397-08002B2CF9AE}" pid="80" name="FSC#UVEKCFG@15.1700:EM_PLZ">
    <vt:lpwstr/>
  </property>
  <property fmtid="{D5CDD505-2E9C-101B-9397-08002B2CF9AE}" pid="81" name="FSC#UVEKCFG@15.1700:EM_Ort">
    <vt:lpwstr/>
  </property>
  <property fmtid="{D5CDD505-2E9C-101B-9397-08002B2CF9AE}" pid="82" name="FSC#UVEKCFG@15.1700:EM_Land">
    <vt:lpwstr/>
  </property>
  <property fmtid="{D5CDD505-2E9C-101B-9397-08002B2CF9AE}" pid="83" name="FSC#UVEKCFG@15.1700:EM_E_Mail_Adresse">
    <vt:lpwstr/>
  </property>
  <property fmtid="{D5CDD505-2E9C-101B-9397-08002B2CF9AE}" pid="84" name="FSC#UVEKCFG@15.1700:EM_Funktionsbezeichnung">
    <vt:lpwstr/>
  </property>
  <property fmtid="{D5CDD505-2E9C-101B-9397-08002B2CF9AE}" pid="85" name="FSC#UVEKCFG@15.1700:EM_Serienbrieffeld_1">
    <vt:lpwstr/>
  </property>
  <property fmtid="{D5CDD505-2E9C-101B-9397-08002B2CF9AE}" pid="86" name="FSC#UVEKCFG@15.1700:EM_Serienbrieffeld_2">
    <vt:lpwstr/>
  </property>
  <property fmtid="{D5CDD505-2E9C-101B-9397-08002B2CF9AE}" pid="87" name="FSC#UVEKCFG@15.1700:EM_Serienbrieffeld_3">
    <vt:lpwstr/>
  </property>
  <property fmtid="{D5CDD505-2E9C-101B-9397-08002B2CF9AE}" pid="88" name="FSC#UVEKCFG@15.1700:EM_Serienbrieffeld_4">
    <vt:lpwstr/>
  </property>
  <property fmtid="{D5CDD505-2E9C-101B-9397-08002B2CF9AE}" pid="89" name="FSC#UVEKCFG@15.1700:EM_Serienbrieffeld_5">
    <vt:lpwstr/>
  </property>
  <property fmtid="{D5CDD505-2E9C-101B-9397-08002B2CF9AE}" pid="90" name="FSC#UVEKCFG@15.1700:EM_Address">
    <vt:lpwstr/>
  </property>
  <property fmtid="{D5CDD505-2E9C-101B-9397-08002B2CF9AE}" pid="91" name="FSC#UVEKCFG@15.1700:Abs_Nachname">
    <vt:lpwstr/>
  </property>
  <property fmtid="{D5CDD505-2E9C-101B-9397-08002B2CF9AE}" pid="92" name="FSC#UVEKCFG@15.1700:Abs_Vorname">
    <vt:lpwstr/>
  </property>
  <property fmtid="{D5CDD505-2E9C-101B-9397-08002B2CF9AE}" pid="93" name="FSC#UVEKCFG@15.1700:Abs_Zeichen">
    <vt:lpwstr/>
  </property>
  <property fmtid="{D5CDD505-2E9C-101B-9397-08002B2CF9AE}" pid="94" name="FSC#UVEKCFG@15.1700:Anrede">
    <vt:lpwstr/>
  </property>
  <property fmtid="{D5CDD505-2E9C-101B-9397-08002B2CF9AE}" pid="95" name="FSC#UVEKCFG@15.1700:EM_Versandartspez">
    <vt:lpwstr/>
  </property>
  <property fmtid="{D5CDD505-2E9C-101B-9397-08002B2CF9AE}" pid="96" name="FSC#UVEKCFG@15.1700:Briefdatum">
    <vt:lpwstr>08.01.2019</vt:lpwstr>
  </property>
  <property fmtid="{D5CDD505-2E9C-101B-9397-08002B2CF9AE}" pid="97" name="FSC#UVEKCFG@15.1700:Empf_Zeichen">
    <vt:lpwstr/>
  </property>
  <property fmtid="{D5CDD505-2E9C-101B-9397-08002B2CF9AE}" pid="98" name="FSC#UVEKCFG@15.1700:FilialePLZ">
    <vt:lpwstr/>
  </property>
  <property fmtid="{D5CDD505-2E9C-101B-9397-08002B2CF9AE}" pid="99" name="FSC#UVEKCFG@15.1700:Gegenstand">
    <vt:lpwstr>ElCom-Vorlage_2018_16_9</vt:lpwstr>
  </property>
  <property fmtid="{D5CDD505-2E9C-101B-9397-08002B2CF9AE}" pid="100" name="FSC#UVEKCFG@15.1700:Nummer">
    <vt:lpwstr>2018-01-04-0024</vt:lpwstr>
  </property>
  <property fmtid="{D5CDD505-2E9C-101B-9397-08002B2CF9AE}" pid="101" name="FSC#UVEKCFG@15.1700:Unterschrift_Nachname">
    <vt:lpwstr/>
  </property>
  <property fmtid="{D5CDD505-2E9C-101B-9397-08002B2CF9AE}" pid="102" name="FSC#UVEKCFG@15.1700:Unterschrift_Vorname">
    <vt:lpwstr/>
  </property>
  <property fmtid="{D5CDD505-2E9C-101B-9397-08002B2CF9AE}" pid="103" name="FSC#UVEKCFG@15.1700:FileResponsibleStreetPostal">
    <vt:lpwstr/>
  </property>
  <property fmtid="{D5CDD505-2E9C-101B-9397-08002B2CF9AE}" pid="104" name="FSC#UVEKCFG@15.1700:FileResponsiblezipcodePostal">
    <vt:lpwstr/>
  </property>
  <property fmtid="{D5CDD505-2E9C-101B-9397-08002B2CF9AE}" pid="105" name="FSC#UVEKCFG@15.1700:FileResponsiblecityPostal">
    <vt:lpwstr/>
  </property>
  <property fmtid="{D5CDD505-2E9C-101B-9397-08002B2CF9AE}" pid="106" name="FSC#UVEKCFG@15.1700:FileResponsibleStreetInvoice">
    <vt:lpwstr/>
  </property>
  <property fmtid="{D5CDD505-2E9C-101B-9397-08002B2CF9AE}" pid="107" name="FSC#UVEKCFG@15.1700:FileResponsiblezipcodeInvoice">
    <vt:lpwstr/>
  </property>
  <property fmtid="{D5CDD505-2E9C-101B-9397-08002B2CF9AE}" pid="108" name="FSC#UVEKCFG@15.1700:FileResponsiblecityInvoice">
    <vt:lpwstr/>
  </property>
  <property fmtid="{D5CDD505-2E9C-101B-9397-08002B2CF9AE}" pid="109" name="FSC#UVEKCFG@15.1700:ResponsibleDefaultRoleOrg">
    <vt:lpwstr/>
  </property>
  <property fmtid="{D5CDD505-2E9C-101B-9397-08002B2CF9AE}" pid="110" name="FSC#UVEKCFG@15.1700:SL_HStufe1">
    <vt:lpwstr/>
  </property>
  <property fmtid="{D5CDD505-2E9C-101B-9397-08002B2CF9AE}" pid="111" name="FSC#UVEKCFG@15.1700:SL_FStufe1">
    <vt:lpwstr/>
  </property>
  <property fmtid="{D5CDD505-2E9C-101B-9397-08002B2CF9AE}" pid="112" name="FSC#UVEKCFG@15.1700:SL_HStufe2">
    <vt:lpwstr/>
  </property>
  <property fmtid="{D5CDD505-2E9C-101B-9397-08002B2CF9AE}" pid="113" name="FSC#UVEKCFG@15.1700:SL_FStufe2">
    <vt:lpwstr/>
  </property>
  <property fmtid="{D5CDD505-2E9C-101B-9397-08002B2CF9AE}" pid="114" name="FSC#UVEKCFG@15.1700:SL_HStufe3">
    <vt:lpwstr/>
  </property>
  <property fmtid="{D5CDD505-2E9C-101B-9397-08002B2CF9AE}" pid="115" name="FSC#UVEKCFG@15.1700:SL_FStufe3">
    <vt:lpwstr/>
  </property>
  <property fmtid="{D5CDD505-2E9C-101B-9397-08002B2CF9AE}" pid="116" name="FSC#UVEKCFG@15.1700:SL_HStufe4">
    <vt:lpwstr/>
  </property>
  <property fmtid="{D5CDD505-2E9C-101B-9397-08002B2CF9AE}" pid="117" name="FSC#UVEKCFG@15.1700:SL_FStufe4">
    <vt:lpwstr/>
  </property>
  <property fmtid="{D5CDD505-2E9C-101B-9397-08002B2CF9AE}" pid="118" name="FSC#UVEKCFG@15.1700:SR_HStufe1">
    <vt:lpwstr/>
  </property>
  <property fmtid="{D5CDD505-2E9C-101B-9397-08002B2CF9AE}" pid="119" name="FSC#UVEKCFG@15.1700:SR_FStufe1">
    <vt:lpwstr/>
  </property>
  <property fmtid="{D5CDD505-2E9C-101B-9397-08002B2CF9AE}" pid="120" name="FSC#UVEKCFG@15.1700:SR_HStufe2">
    <vt:lpwstr/>
  </property>
  <property fmtid="{D5CDD505-2E9C-101B-9397-08002B2CF9AE}" pid="121" name="FSC#UVEKCFG@15.1700:SR_FStufe2">
    <vt:lpwstr/>
  </property>
  <property fmtid="{D5CDD505-2E9C-101B-9397-08002B2CF9AE}" pid="122" name="FSC#UVEKCFG@15.1700:SR_HStufe3">
    <vt:lpwstr/>
  </property>
  <property fmtid="{D5CDD505-2E9C-101B-9397-08002B2CF9AE}" pid="123" name="FSC#UVEKCFG@15.1700:SR_FStufe3">
    <vt:lpwstr/>
  </property>
  <property fmtid="{D5CDD505-2E9C-101B-9397-08002B2CF9AE}" pid="124" name="FSC#UVEKCFG@15.1700:SR_HStufe4">
    <vt:lpwstr/>
  </property>
  <property fmtid="{D5CDD505-2E9C-101B-9397-08002B2CF9AE}" pid="125" name="FSC#UVEKCFG@15.1700:SR_FStufe4">
    <vt:lpwstr/>
  </property>
  <property fmtid="{D5CDD505-2E9C-101B-9397-08002B2CF9AE}" pid="126" name="FSC#UVEKCFG@15.1700:FileResp_HStufe1">
    <vt:lpwstr/>
  </property>
  <property fmtid="{D5CDD505-2E9C-101B-9397-08002B2CF9AE}" pid="127" name="FSC#UVEKCFG@15.1700:FileResp_FStufe1">
    <vt:lpwstr/>
  </property>
  <property fmtid="{D5CDD505-2E9C-101B-9397-08002B2CF9AE}" pid="128" name="FSC#UVEKCFG@15.1700:FileResp_HStufe2">
    <vt:lpwstr/>
  </property>
  <property fmtid="{D5CDD505-2E9C-101B-9397-08002B2CF9AE}" pid="129" name="FSC#UVEKCFG@15.1700:FileResp_FStufe2">
    <vt:lpwstr/>
  </property>
  <property fmtid="{D5CDD505-2E9C-101B-9397-08002B2CF9AE}" pid="130" name="FSC#UVEKCFG@15.1700:FileResp_HStufe3">
    <vt:lpwstr/>
  </property>
  <property fmtid="{D5CDD505-2E9C-101B-9397-08002B2CF9AE}" pid="131" name="FSC#UVEKCFG@15.1700:FileResp_FStufe3">
    <vt:lpwstr/>
  </property>
  <property fmtid="{D5CDD505-2E9C-101B-9397-08002B2CF9AE}" pid="132" name="FSC#UVEKCFG@15.1700:FileResp_HStufe4">
    <vt:lpwstr/>
  </property>
  <property fmtid="{D5CDD505-2E9C-101B-9397-08002B2CF9AE}" pid="133" name="FSC#UVEKCFG@15.1700:FileResp_FStufe4">
    <vt:lpwstr/>
  </property>
  <property fmtid="{D5CDD505-2E9C-101B-9397-08002B2CF9AE}" pid="134" name="FSC#COOELAK@1.1001:Subject">
    <vt:lpwstr/>
  </property>
  <property fmtid="{D5CDD505-2E9C-101B-9397-08002B2CF9AE}" pid="135" name="FSC#COOELAK@1.1001:FileReference">
    <vt:lpwstr>050-00002</vt:lpwstr>
  </property>
  <property fmtid="{D5CDD505-2E9C-101B-9397-08002B2CF9AE}" pid="136" name="FSC#COOELAK@1.1001:FileRefYear">
    <vt:lpwstr>2015</vt:lpwstr>
  </property>
  <property fmtid="{D5CDD505-2E9C-101B-9397-08002B2CF9AE}" pid="137" name="FSC#COOELAK@1.1001:FileRefOrdinal">
    <vt:lpwstr>2</vt:lpwstr>
  </property>
  <property fmtid="{D5CDD505-2E9C-101B-9397-08002B2CF9AE}" pid="138" name="FSC#COOELAK@1.1001:FileRefOU">
    <vt:lpwstr>FS ElCom</vt:lpwstr>
  </property>
  <property fmtid="{D5CDD505-2E9C-101B-9397-08002B2CF9AE}" pid="139" name="FSC#COOELAK@1.1001:Organization">
    <vt:lpwstr/>
  </property>
  <property fmtid="{D5CDD505-2E9C-101B-9397-08002B2CF9AE}" pid="140" name="FSC#COOELAK@1.1001:Owner">
    <vt:lpwstr>Witschi Simon</vt:lpwstr>
  </property>
  <property fmtid="{D5CDD505-2E9C-101B-9397-08002B2CF9AE}" pid="141" name="FSC#COOELAK@1.1001:OwnerExtension">
    <vt:lpwstr>+41 58 466 08 49</vt:lpwstr>
  </property>
  <property fmtid="{D5CDD505-2E9C-101B-9397-08002B2CF9AE}" pid="142" name="FSC#COOELAK@1.1001:OwnerFaxExtension">
    <vt:lpwstr>+41 58 462 02 22</vt:lpwstr>
  </property>
  <property fmtid="{D5CDD505-2E9C-101B-9397-08002B2CF9AE}" pid="143" name="FSC#COOELAK@1.1001:DispatchedBy">
    <vt:lpwstr/>
  </property>
  <property fmtid="{D5CDD505-2E9C-101B-9397-08002B2CF9AE}" pid="144" name="FSC#COOELAK@1.1001:DispatchedAt">
    <vt:lpwstr/>
  </property>
  <property fmtid="{D5CDD505-2E9C-101B-9397-08002B2CF9AE}" pid="145" name="FSC#COOELAK@1.1001:ApprovedBy">
    <vt:lpwstr/>
  </property>
  <property fmtid="{D5CDD505-2E9C-101B-9397-08002B2CF9AE}" pid="146" name="FSC#COOELAK@1.1001:ApprovedAt">
    <vt:lpwstr/>
  </property>
  <property fmtid="{D5CDD505-2E9C-101B-9397-08002B2CF9AE}" pid="147" name="FSC#COOELAK@1.1001:Department">
    <vt:lpwstr>Kommissionssekretariat (ELCOM)</vt:lpwstr>
  </property>
  <property fmtid="{D5CDD505-2E9C-101B-9397-08002B2CF9AE}" pid="148" name="FSC#COOELAK@1.1001:CreatedAt">
    <vt:lpwstr>04.01.2018</vt:lpwstr>
  </property>
  <property fmtid="{D5CDD505-2E9C-101B-9397-08002B2CF9AE}" pid="149" name="FSC#COOELAK@1.1001:OU">
    <vt:lpwstr>Fachsekretariat (ELCOM)</vt:lpwstr>
  </property>
  <property fmtid="{D5CDD505-2E9C-101B-9397-08002B2CF9AE}" pid="150" name="FSC#COOELAK@1.1001:Priority">
    <vt:lpwstr> ()</vt:lpwstr>
  </property>
  <property fmtid="{D5CDD505-2E9C-101B-9397-08002B2CF9AE}" pid="151" name="FSC#COOELAK@1.1001:ObjBarCode">
    <vt:lpwstr>*COO.2207.105.3.384391*</vt:lpwstr>
  </property>
  <property fmtid="{D5CDD505-2E9C-101B-9397-08002B2CF9AE}" pid="152" name="FSC#COOELAK@1.1001:RefBarCode">
    <vt:lpwstr>*COO.2207.105.2.384393*</vt:lpwstr>
  </property>
  <property fmtid="{D5CDD505-2E9C-101B-9397-08002B2CF9AE}" pid="153" name="FSC#COOELAK@1.1001:FileRefBarCode">
    <vt:lpwstr>*050-00002*</vt:lpwstr>
  </property>
  <property fmtid="{D5CDD505-2E9C-101B-9397-08002B2CF9AE}" pid="154" name="FSC#COOELAK@1.1001:ExternalRef">
    <vt:lpwstr/>
  </property>
  <property fmtid="{D5CDD505-2E9C-101B-9397-08002B2CF9AE}" pid="155" name="FSC#COOELAK@1.1001:IncomingNumber">
    <vt:lpwstr/>
  </property>
  <property fmtid="{D5CDD505-2E9C-101B-9397-08002B2CF9AE}" pid="156" name="FSC#COOELAK@1.1001:IncomingSubject">
    <vt:lpwstr/>
  </property>
  <property fmtid="{D5CDD505-2E9C-101B-9397-08002B2CF9AE}" pid="157" name="FSC#COOELAK@1.1001:ProcessResponsible">
    <vt:lpwstr/>
  </property>
  <property fmtid="{D5CDD505-2E9C-101B-9397-08002B2CF9AE}" pid="158" name="FSC#COOELAK@1.1001:ProcessResponsiblePhone">
    <vt:lpwstr/>
  </property>
  <property fmtid="{D5CDD505-2E9C-101B-9397-08002B2CF9AE}" pid="159" name="FSC#COOELAK@1.1001:ProcessResponsibleMail">
    <vt:lpwstr/>
  </property>
  <property fmtid="{D5CDD505-2E9C-101B-9397-08002B2CF9AE}" pid="160" name="FSC#COOELAK@1.1001:ProcessResponsibleFax">
    <vt:lpwstr/>
  </property>
  <property fmtid="{D5CDD505-2E9C-101B-9397-08002B2CF9AE}" pid="161" name="FSC#COOELAK@1.1001:ApproverFirstName">
    <vt:lpwstr/>
  </property>
  <property fmtid="{D5CDD505-2E9C-101B-9397-08002B2CF9AE}" pid="162" name="FSC#COOELAK@1.1001:ApproverSurName">
    <vt:lpwstr/>
  </property>
  <property fmtid="{D5CDD505-2E9C-101B-9397-08002B2CF9AE}" pid="163" name="FSC#COOELAK@1.1001:ApproverTitle">
    <vt:lpwstr/>
  </property>
  <property fmtid="{D5CDD505-2E9C-101B-9397-08002B2CF9AE}" pid="164" name="FSC#COOELAK@1.1001:ExternalDate">
    <vt:lpwstr/>
  </property>
  <property fmtid="{D5CDD505-2E9C-101B-9397-08002B2CF9AE}" pid="165" name="FSC#COOELAK@1.1001:SettlementApprovedAt">
    <vt:lpwstr/>
  </property>
  <property fmtid="{D5CDD505-2E9C-101B-9397-08002B2CF9AE}" pid="166" name="FSC#COOELAK@1.1001:BaseNumber">
    <vt:lpwstr>050</vt:lpwstr>
  </property>
  <property fmtid="{D5CDD505-2E9C-101B-9397-08002B2CF9AE}" pid="167" name="FSC#COOELAK@1.1001:CurrentUserRolePos">
    <vt:lpwstr>Registrator/in</vt:lpwstr>
  </property>
  <property fmtid="{D5CDD505-2E9C-101B-9397-08002B2CF9AE}" pid="168" name="FSC#COOELAK@1.1001:CurrentUserEmail">
    <vt:lpwstr>sandro.pauli@elcom.admin.ch</vt:lpwstr>
  </property>
  <property fmtid="{D5CDD505-2E9C-101B-9397-08002B2CF9AE}" pid="169" name="FSC#ELAKGOV@1.1001:PersonalSubjGender">
    <vt:lpwstr/>
  </property>
  <property fmtid="{D5CDD505-2E9C-101B-9397-08002B2CF9AE}" pid="170" name="FSC#ELAKGOV@1.1001:PersonalSubjFirstName">
    <vt:lpwstr/>
  </property>
  <property fmtid="{D5CDD505-2E9C-101B-9397-08002B2CF9AE}" pid="171" name="FSC#ELAKGOV@1.1001:PersonalSubjSurName">
    <vt:lpwstr/>
  </property>
  <property fmtid="{D5CDD505-2E9C-101B-9397-08002B2CF9AE}" pid="172" name="FSC#ELAKGOV@1.1001:PersonalSubjSalutation">
    <vt:lpwstr/>
  </property>
  <property fmtid="{D5CDD505-2E9C-101B-9397-08002B2CF9AE}" pid="173" name="FSC#ELAKGOV@1.1001:PersonalSubjAddress">
    <vt:lpwstr/>
  </property>
  <property fmtid="{D5CDD505-2E9C-101B-9397-08002B2CF9AE}" pid="174" name="FSC#ATSTATECFG@1.1001:Office">
    <vt:lpwstr/>
  </property>
  <property fmtid="{D5CDD505-2E9C-101B-9397-08002B2CF9AE}" pid="175" name="FSC#ATSTATECFG@1.1001:Agent">
    <vt:lpwstr/>
  </property>
  <property fmtid="{D5CDD505-2E9C-101B-9397-08002B2CF9AE}" pid="176" name="FSC#ATSTATECFG@1.1001:AgentPhone">
    <vt:lpwstr/>
  </property>
  <property fmtid="{D5CDD505-2E9C-101B-9397-08002B2CF9AE}" pid="177" name="FSC#ATSTATECFG@1.1001:DepartmentFax">
    <vt:lpwstr>+41 58 46 20222</vt:lpwstr>
  </property>
  <property fmtid="{D5CDD505-2E9C-101B-9397-08002B2CF9AE}" pid="178" name="FSC#ATSTATECFG@1.1001:DepartmentEmail">
    <vt:lpwstr/>
  </property>
  <property fmtid="{D5CDD505-2E9C-101B-9397-08002B2CF9AE}" pid="179" name="FSC#ATSTATECFG@1.1001:SubfileDate">
    <vt:lpwstr/>
  </property>
  <property fmtid="{D5CDD505-2E9C-101B-9397-08002B2CF9AE}" pid="180" name="FSC#ATSTATECFG@1.1001:SubfileSubject">
    <vt:lpwstr>ElCom-Vorlage_2018_16_9</vt:lpwstr>
  </property>
  <property fmtid="{D5CDD505-2E9C-101B-9397-08002B2CF9AE}" pid="181" name="FSC#ATSTATECFG@1.1001:DepartmentZipCode">
    <vt:lpwstr>3003</vt:lpwstr>
  </property>
  <property fmtid="{D5CDD505-2E9C-101B-9397-08002B2CF9AE}" pid="182" name="FSC#ATSTATECFG@1.1001:DepartmentCountry">
    <vt:lpwstr/>
  </property>
  <property fmtid="{D5CDD505-2E9C-101B-9397-08002B2CF9AE}" pid="183" name="FSC#ATSTATECFG@1.1001:DepartmentCity">
    <vt:lpwstr>Bern</vt:lpwstr>
  </property>
  <property fmtid="{D5CDD505-2E9C-101B-9397-08002B2CF9AE}" pid="184" name="FSC#ATSTATECFG@1.1001:DepartmentStreet">
    <vt:lpwstr>Effingerstrasse 39</vt:lpwstr>
  </property>
  <property fmtid="{D5CDD505-2E9C-101B-9397-08002B2CF9AE}" pid="185" name="FSC#ATSTATECFG@1.1001:DepartmentDVR">
    <vt:lpwstr/>
  </property>
  <property fmtid="{D5CDD505-2E9C-101B-9397-08002B2CF9AE}" pid="186" name="FSC#ATSTATECFG@1.1001:DepartmentUID">
    <vt:lpwstr/>
  </property>
  <property fmtid="{D5CDD505-2E9C-101B-9397-08002B2CF9AE}" pid="187" name="FSC#ATSTATECFG@1.1001:SubfileReference">
    <vt:lpwstr>050-00002</vt:lpwstr>
  </property>
  <property fmtid="{D5CDD505-2E9C-101B-9397-08002B2CF9AE}" pid="188" name="FSC#ATSTATECFG@1.1001:Clause">
    <vt:lpwstr/>
  </property>
  <property fmtid="{D5CDD505-2E9C-101B-9397-08002B2CF9AE}" pid="189" name="FSC#ATSTATECFG@1.1001:ApprovedSignature">
    <vt:lpwstr/>
  </property>
  <property fmtid="{D5CDD505-2E9C-101B-9397-08002B2CF9AE}" pid="190" name="FSC#ATSTATECFG@1.1001:BankAccount">
    <vt:lpwstr/>
  </property>
  <property fmtid="{D5CDD505-2E9C-101B-9397-08002B2CF9AE}" pid="191" name="FSC#ATSTATECFG@1.1001:BankAccountOwner">
    <vt:lpwstr/>
  </property>
  <property fmtid="{D5CDD505-2E9C-101B-9397-08002B2CF9AE}" pid="192" name="FSC#ATSTATECFG@1.1001:BankInstitute">
    <vt:lpwstr/>
  </property>
  <property fmtid="{D5CDD505-2E9C-101B-9397-08002B2CF9AE}" pid="193" name="FSC#ATSTATECFG@1.1001:BankAccountID">
    <vt:lpwstr/>
  </property>
  <property fmtid="{D5CDD505-2E9C-101B-9397-08002B2CF9AE}" pid="194" name="FSC#ATSTATECFG@1.1001:BankAccountIBAN">
    <vt:lpwstr/>
  </property>
  <property fmtid="{D5CDD505-2E9C-101B-9397-08002B2CF9AE}" pid="195" name="FSC#ATSTATECFG@1.1001:BankAccountBIC">
    <vt:lpwstr/>
  </property>
  <property fmtid="{D5CDD505-2E9C-101B-9397-08002B2CF9AE}" pid="196" name="FSC#ATSTATECFG@1.1001:BankName">
    <vt:lpwstr/>
  </property>
  <property fmtid="{D5CDD505-2E9C-101B-9397-08002B2CF9AE}" pid="197" name="FSC#COOSYSTEM@1.1:Container">
    <vt:lpwstr>COO.2207.105.3.384391</vt:lpwstr>
  </property>
  <property fmtid="{D5CDD505-2E9C-101B-9397-08002B2CF9AE}" pid="198" name="FSC#FSCFOLIO@1.1001:docpropproject">
    <vt:lpwstr/>
  </property>
</Properties>
</file>